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5" r:id="rId2"/>
  </p:sldMasterIdLst>
  <p:notesMasterIdLst>
    <p:notesMasterId r:id="rId42"/>
  </p:notesMasterIdLst>
  <p:handoutMasterIdLst>
    <p:handoutMasterId r:id="rId43"/>
  </p:handoutMasterIdLst>
  <p:sldIdLst>
    <p:sldId id="257" r:id="rId3"/>
    <p:sldId id="372" r:id="rId4"/>
    <p:sldId id="352" r:id="rId5"/>
    <p:sldId id="414" r:id="rId6"/>
    <p:sldId id="415" r:id="rId7"/>
    <p:sldId id="416" r:id="rId8"/>
    <p:sldId id="418" r:id="rId9"/>
    <p:sldId id="419" r:id="rId10"/>
    <p:sldId id="417" r:id="rId11"/>
    <p:sldId id="420" r:id="rId12"/>
    <p:sldId id="371" r:id="rId13"/>
    <p:sldId id="421" r:id="rId14"/>
    <p:sldId id="469" r:id="rId15"/>
    <p:sldId id="374" r:id="rId16"/>
    <p:sldId id="422" r:id="rId17"/>
    <p:sldId id="423" r:id="rId18"/>
    <p:sldId id="425" r:id="rId19"/>
    <p:sldId id="426" r:id="rId20"/>
    <p:sldId id="427" r:id="rId21"/>
    <p:sldId id="355" r:id="rId22"/>
    <p:sldId id="377" r:id="rId23"/>
    <p:sldId id="428" r:id="rId24"/>
    <p:sldId id="380" r:id="rId25"/>
    <p:sldId id="429" r:id="rId26"/>
    <p:sldId id="396" r:id="rId27"/>
    <p:sldId id="455" r:id="rId28"/>
    <p:sldId id="456" r:id="rId29"/>
    <p:sldId id="457" r:id="rId30"/>
    <p:sldId id="458" r:id="rId31"/>
    <p:sldId id="459" r:id="rId32"/>
    <p:sldId id="454" r:id="rId33"/>
    <p:sldId id="406" r:id="rId34"/>
    <p:sldId id="460" r:id="rId35"/>
    <p:sldId id="461" r:id="rId36"/>
    <p:sldId id="462" r:id="rId37"/>
    <p:sldId id="397" r:id="rId38"/>
    <p:sldId id="400" r:id="rId39"/>
    <p:sldId id="401" r:id="rId40"/>
    <p:sldId id="368" r:id="rId41"/>
  </p:sldIdLst>
  <p:sldSz cx="12192000" cy="6858000"/>
  <p:notesSz cx="6858000" cy="9144000"/>
  <p:embeddedFontLst>
    <p:embeddedFont>
      <p:font typeface="苹方 常规" panose="02010600030101010101" charset="-122"/>
      <p:regular r:id="rId44"/>
    </p:embeddedFont>
    <p:embeddedFont>
      <p:font typeface="思源黑体 CN Bold" panose="02010600030101010101" charset="-122"/>
      <p:bold r:id="rId45"/>
    </p:embeddedFont>
    <p:embeddedFont>
      <p:font typeface="思源黑体 CN Normal" panose="02010600030101010101" charset="-122"/>
      <p:regular r:id="rId46"/>
    </p:embeddedFont>
    <p:embeddedFont>
      <p:font typeface="Roboto" panose="02000000000000000000" pitchFamily="2" charset="0"/>
      <p:regular r:id="rId47"/>
      <p:bold r:id="rId48"/>
      <p:italic r:id="rId49"/>
      <p:boldItalic r:id="rId50"/>
    </p:embeddedFont>
    <p:embeddedFont>
      <p:font typeface="Roboto Black" panose="02000000000000000000" pitchFamily="2" charset="0"/>
      <p:bold r:id="rId51"/>
      <p:boldItalic r:id="rId52"/>
    </p:embeddedFont>
    <p:embeddedFont>
      <p:font typeface="Verdana" panose="020B0604030504040204" pitchFamily="34" charset="0"/>
      <p:regular r:id="rId53"/>
      <p:bold r:id="rId54"/>
      <p:italic r:id="rId55"/>
      <p:boldItalic r:id="rId56"/>
    </p:embeddedFont>
  </p:embeddedFontLst>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mo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DEE1E6"/>
    <a:srgbClr val="4F81BD"/>
    <a:srgbClr val="4D7BB2"/>
    <a:srgbClr val="A5300F"/>
    <a:srgbClr val="BC7F73"/>
    <a:srgbClr val="FDC5C2"/>
    <a:srgbClr val="FED1C6"/>
    <a:srgbClr val="FFFFFF"/>
    <a:srgbClr val="DEE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1535" autoAdjust="0"/>
    <p:restoredTop sz="81496" autoAdjust="0"/>
  </p:normalViewPr>
  <p:slideViewPr>
    <p:cSldViewPr snapToGrid="0">
      <p:cViewPr varScale="1">
        <p:scale>
          <a:sx n="87" d="100"/>
          <a:sy n="87" d="100"/>
        </p:scale>
        <p:origin x="48" y="16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01" d="100"/>
          <a:sy n="101" d="100"/>
        </p:scale>
        <p:origin x="4358"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tags" Target="tags/tag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9AF8D-0068-4977-8554-31AAD12DB1D7}" type="datetimeFigureOut">
              <a:rPr lang="zh-CN" altLang="en-US" smtClean="0"/>
              <a:t>2022/12/20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1D422-2EBD-496E-A019-1B37D28B3BF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苹方 常规" panose="02010600030101010101" pitchFamily="34" charset="-122"/>
                <a:ea typeface="苹方 常规" panose="02010600030101010101"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苹方 常规" panose="02010600030101010101" pitchFamily="34" charset="-122"/>
                <a:ea typeface="苹方 常规" panose="02010600030101010101" pitchFamily="34" charset="-122"/>
              </a:defRPr>
            </a:lvl1pPr>
          </a:lstStyle>
          <a:p>
            <a:fld id="{4CF9E074-0B9C-499B-823F-332BE5E0769D}" type="datetimeFigureOut">
              <a:rPr lang="zh-CN" altLang="en-US" smtClean="0"/>
              <a:t>2022/12/20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苹方 常规" panose="02010600030101010101" pitchFamily="34" charset="-122"/>
                <a:ea typeface="苹方 常规" panose="02010600030101010101"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苹方 常规" panose="02010600030101010101" pitchFamily="34" charset="-122"/>
                <a:ea typeface="苹方 常规" panose="02010600030101010101" pitchFamily="34" charset="-122"/>
              </a:defRPr>
            </a:lvl1pPr>
          </a:lstStyle>
          <a:p>
            <a:fld id="{9000E0C4-7FBC-4B2A-BCA6-30AA2B911063}"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1pPr>
    <a:lvl2pPr marL="4572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2pPr>
    <a:lvl3pPr marL="9144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3pPr>
    <a:lvl4pPr marL="13716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4pPr>
    <a:lvl5pPr marL="18288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20</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4D4D4D"/>
                </a:solidFill>
                <a:effectLst/>
                <a:latin typeface="-apple-system"/>
              </a:rPr>
              <a:t>表中可以看出，课号和教师的工号是表的外键，</a:t>
            </a:r>
            <a:r>
              <a:rPr lang="zh-CN" altLang="en-US" b="0" i="0" dirty="0">
                <a:solidFill>
                  <a:srgbClr val="71777D"/>
                </a:solidFill>
                <a:effectLst/>
                <a:latin typeface="Arial" panose="020B0604020202020204" pitchFamily="34" charset="0"/>
              </a:rPr>
              <a:t>用于将</a:t>
            </a:r>
            <a:r>
              <a:rPr lang="en-US" altLang="zh-CN" b="0" i="0" dirty="0">
                <a:solidFill>
                  <a:srgbClr val="71777D"/>
                </a:solidFill>
                <a:effectLst/>
                <a:latin typeface="Arial" panose="020B0604020202020204" pitchFamily="34" charset="0"/>
              </a:rPr>
              <a:t>O</a:t>
            </a:r>
            <a:r>
              <a:rPr lang="zh-CN" altLang="en-US" b="0" i="0" dirty="0">
                <a:solidFill>
                  <a:srgbClr val="71777D"/>
                </a:solidFill>
                <a:effectLst/>
                <a:latin typeface="Arial" panose="020B0604020202020204" pitchFamily="34" charset="0"/>
              </a:rPr>
              <a:t>表与其他表连接在一起，让两个表的数据保持同步</a:t>
            </a:r>
            <a:endParaRPr lang="en-US" altLang="zh-CN"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4D4D4D"/>
                </a:solidFill>
                <a:effectLst/>
                <a:latin typeface="-apple-system"/>
              </a:rPr>
              <a:t>加一个开课编号的含义是，添加一个唯一的编号，成为该表的主键，来指向这些在不同学期开设的不同课程。</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555666"/>
                </a:solidFill>
                <a:effectLst/>
                <a:latin typeface="-apple-system"/>
              </a:rPr>
              <a:t>在添加开课编号后，开课编号即为该表的主键，那么在选课表中的排序会更加容易。</a:t>
            </a:r>
            <a:br>
              <a:rPr lang="zh-CN" altLang="en-US" dirty="0"/>
            </a:br>
            <a:r>
              <a:rPr lang="zh-CN" altLang="en-US" b="0" i="0" dirty="0">
                <a:solidFill>
                  <a:srgbClr val="555666"/>
                </a:solidFill>
                <a:effectLst/>
                <a:latin typeface="-apple-system"/>
              </a:rPr>
              <a:t>选课表中的学期，课号和教师工号均可以用</a:t>
            </a:r>
            <a:r>
              <a:rPr lang="en-US" altLang="zh-CN" b="0" i="0" dirty="0">
                <a:solidFill>
                  <a:srgbClr val="555666"/>
                </a:solidFill>
                <a:effectLst/>
                <a:latin typeface="-apple-system"/>
              </a:rPr>
              <a:t>O</a:t>
            </a:r>
            <a:r>
              <a:rPr lang="zh-CN" altLang="en-US" b="0" i="0" dirty="0">
                <a:solidFill>
                  <a:srgbClr val="555666"/>
                </a:solidFill>
                <a:effectLst/>
                <a:latin typeface="-apple-system"/>
              </a:rPr>
              <a:t>中的开课编号唯一表示，可以大大节省数据的存储空间。</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555666"/>
                </a:solidFill>
                <a:effectLst/>
                <a:latin typeface="-apple-system"/>
              </a:rPr>
              <a:t>缺点是，选课表中学生选课的学期，课号和教师工号都被开课编号代替，</a:t>
            </a:r>
            <a:endParaRPr lang="en-US" altLang="zh-CN" b="0" i="0" dirty="0">
              <a:solidFill>
                <a:srgbClr val="555666"/>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555666"/>
                </a:solidFill>
                <a:effectLst/>
                <a:latin typeface="-apple-system"/>
              </a:rPr>
              <a:t>那么在搜索这些信息的时候，需要关联选课表和开课表两张表，使得搜索过程变得复杂。</a:t>
            </a:r>
            <a:endParaRPr lang="en-US" altLang="zh-CN" b="0" i="0" dirty="0">
              <a:solidFill>
                <a:srgbClr val="555666"/>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kern="0" dirty="0">
              <a:solidFill>
                <a:srgbClr val="555666"/>
              </a:solidFill>
              <a:effectLst/>
              <a:latin typeface="-apple-system"/>
            </a:endParaRPr>
          </a:p>
          <a:p>
            <a:pPr algn="just">
              <a:lnSpc>
                <a:spcPct val="130000"/>
              </a:lnSpc>
            </a:pPr>
            <a:r>
              <a:rPr lang="zh-CN" altLang="en-US" sz="1200" dirty="0">
                <a:solidFill>
                  <a:schemeClr val="tx2"/>
                </a:solidFill>
                <a:cs typeface="+mn-ea"/>
              </a:rPr>
              <a:t>查询数据时需要查询（关联）多表，过程变得复杂</a:t>
            </a: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system-ui"/>
              </a:rPr>
              <a:t>数据库管理系统作为能够使用户定义、创建、维护和控制访问数据库的软件系统，其整体架构与技术路线不断深化发展，如今呈现集中式与分布式并存，数据模型不断拓展等技术现状。</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25</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10600030101010101" pitchFamily="34" charset="-122"/>
                <a:ea typeface="苹方 常规" panose="02010600030101010101" pitchFamily="34" charset="-122"/>
                <a:cs typeface="+mn-cs"/>
              </a:rPr>
              <a:t>32</a:t>
            </a:fld>
            <a:endParaRPr kumimoji="0" lang="zh-CN" altLang="en-US" sz="1200" b="0" i="0" u="none" strike="noStrike" kern="1200" cap="none" spc="0" normalizeH="0" baseline="0" noProof="0">
              <a:ln>
                <a:noFill/>
              </a:ln>
              <a:solidFill>
                <a:srgbClr val="000000"/>
              </a:solidFill>
              <a:effectLst/>
              <a:uLnTx/>
              <a:uFillTx/>
              <a:latin typeface="苹方 常规" panose="02010600030101010101" pitchFamily="34" charset="-122"/>
              <a:ea typeface="苹方 常规" panose="02010600030101010101" pitchFamily="34"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10600030101010101" pitchFamily="34" charset="-122"/>
                <a:ea typeface="苹方 常规" panose="02010600030101010101" pitchFamily="34" charset="-122"/>
                <a:cs typeface="+mn-cs"/>
              </a:rPr>
              <a:t>35</a:t>
            </a:fld>
            <a:endParaRPr kumimoji="0" lang="zh-CN" altLang="en-US" sz="1200" b="0" i="0" u="none" strike="noStrike" kern="1200" cap="none" spc="0" normalizeH="0" baseline="0" noProof="0">
              <a:ln>
                <a:noFill/>
              </a:ln>
              <a:solidFill>
                <a:srgbClr val="000000"/>
              </a:solidFill>
              <a:effectLst/>
              <a:uLnTx/>
              <a:uFillTx/>
              <a:latin typeface="苹方 常规" panose="02010600030101010101" pitchFamily="34" charset="-122"/>
              <a:ea typeface="苹方 常规" panose="02010600030101010101" pitchFamily="34"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10600030101010101" pitchFamily="34" charset="-122"/>
                <a:ea typeface="苹方 常规" panose="02010600030101010101" pitchFamily="34" charset="-122"/>
                <a:cs typeface="+mn-cs"/>
              </a:rPr>
              <a:t>36</a:t>
            </a:fld>
            <a:endParaRPr kumimoji="0" lang="zh-CN" altLang="en-US" sz="1200" b="0" i="0" u="none" strike="noStrike" kern="1200" cap="none" spc="0" normalizeH="0" baseline="0" noProof="0">
              <a:ln>
                <a:noFill/>
              </a:ln>
              <a:solidFill>
                <a:srgbClr val="000000"/>
              </a:solidFill>
              <a:effectLst/>
              <a:uLnTx/>
              <a:uFillTx/>
              <a:latin typeface="苹方 常规" panose="02010600030101010101" pitchFamily="34" charset="-122"/>
              <a:ea typeface="苹方 常规" panose="02010600030101010101" pitchFamily="34"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effectLst/>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10600030101010101" pitchFamily="34" charset="-122"/>
                <a:ea typeface="苹方 常规" panose="02010600030101010101" pitchFamily="34" charset="-122"/>
                <a:cs typeface="+mn-cs"/>
              </a:rPr>
              <a:t>37</a:t>
            </a:fld>
            <a:endParaRPr kumimoji="0" lang="zh-CN" altLang="en-US" sz="1200" b="0" i="0" u="none" strike="noStrike" kern="1200" cap="none" spc="0" normalizeH="0" baseline="0" noProof="0">
              <a:ln>
                <a:noFill/>
              </a:ln>
              <a:solidFill>
                <a:srgbClr val="000000"/>
              </a:solidFill>
              <a:effectLst/>
              <a:uLnTx/>
              <a:uFillTx/>
              <a:latin typeface="苹方 常规" panose="02010600030101010101" pitchFamily="34" charset="-122"/>
              <a:ea typeface="苹方 常规" panose="02010600030101010101" pitchFamily="34"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10600030101010101" pitchFamily="34" charset="-122"/>
                <a:ea typeface="苹方 常规" panose="02010600030101010101" pitchFamily="34" charset="-122"/>
                <a:cs typeface="+mn-cs"/>
              </a:rPr>
              <a:t>38</a:t>
            </a:fld>
            <a:endParaRPr kumimoji="0" lang="zh-CN" altLang="en-US" sz="1200" b="0" i="0" u="none" strike="noStrike" kern="1200" cap="none" spc="0" normalizeH="0" baseline="0" noProof="0">
              <a:ln>
                <a:noFill/>
              </a:ln>
              <a:solidFill>
                <a:srgbClr val="000000"/>
              </a:solidFill>
              <a:effectLst/>
              <a:uLnTx/>
              <a:uFillTx/>
              <a:latin typeface="苹方 常规" panose="02010600030101010101" pitchFamily="34" charset="-122"/>
              <a:ea typeface="苹方 常规" panose="02010600030101010101" pitchFamily="34"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39</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1">
                <a:solidFill>
                  <a:srgbClr val="FF0000"/>
                </a:solidFill>
                <a:sym typeface="+mn-ea"/>
              </a:rPr>
              <a:t>超键：</a:t>
            </a:r>
            <a:r>
              <a:rPr lang="zh-CN" altLang="en-US" b="1">
                <a:solidFill>
                  <a:schemeClr val="bg2"/>
                </a:solidFill>
                <a:sym typeface="+mn-ea"/>
              </a:rPr>
              <a:t>能唯一标识元组的属性组合（可能存在多余的属性）</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dirty="0">
              <a:solidFill>
                <a:srgbClr val="000000"/>
              </a:solidFill>
              <a:effectLst/>
              <a:latin typeface="Verdana" panose="020B0604030504040204" pitchFamily="34"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dirty="0">
              <a:solidFill>
                <a:srgbClr val="000000"/>
              </a:solidFill>
              <a:effectLst/>
              <a:latin typeface="Verdana" panose="020B0604030504040204" pitchFamily="34"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95" name="矩形: 单圆角 94"/>
          <p:cNvSpPr/>
          <p:nvPr userDrawn="1"/>
        </p:nvSpPr>
        <p:spPr>
          <a:xfrm flipH="1">
            <a:off x="5507940" y="1606178"/>
            <a:ext cx="5040000" cy="1906732"/>
          </a:xfrm>
          <a:prstGeom prst="round1Rect">
            <a:avLst>
              <a:gd name="adj" fmla="val 1801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单圆角 95"/>
          <p:cNvSpPr/>
          <p:nvPr userDrawn="1"/>
        </p:nvSpPr>
        <p:spPr>
          <a:xfrm flipV="1">
            <a:off x="5507940" y="3512910"/>
            <a:ext cx="5040000" cy="612689"/>
          </a:xfrm>
          <a:prstGeom prst="round1Rect">
            <a:avLst>
              <a:gd name="adj" fmla="val 3719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userDrawn="1"/>
        </p:nvSpPr>
        <p:spPr>
          <a:xfrm>
            <a:off x="5827058" y="1758233"/>
            <a:ext cx="4380970" cy="1754326"/>
          </a:xfrm>
          <a:prstGeom prst="rect">
            <a:avLst/>
          </a:prstGeom>
          <a:noFill/>
        </p:spPr>
        <p:txBody>
          <a:bodyPr wrap="square" rtlCol="0">
            <a:spAutoFit/>
          </a:bodyPr>
          <a:lstStyle/>
          <a:p>
            <a:pPr algn="ctr"/>
            <a:r>
              <a:rPr lang="zh-CN" altLang="en-US" sz="5400" kern="0" baseline="0" dirty="0">
                <a:solidFill>
                  <a:schemeClr val="bg1"/>
                </a:solidFill>
                <a:latin typeface="+mj-ea"/>
                <a:ea typeface="+mj-ea"/>
              </a:rPr>
              <a:t>课程研讨</a:t>
            </a:r>
            <a:r>
              <a:rPr lang="en-US" altLang="zh-CN" sz="5400" kern="0" baseline="0">
                <a:solidFill>
                  <a:schemeClr val="bg1"/>
                </a:solidFill>
                <a:latin typeface="+mj-ea"/>
                <a:ea typeface="+mj-ea"/>
              </a:rPr>
              <a:t>Week 3</a:t>
            </a:r>
            <a:endParaRPr lang="en-US" altLang="zh-CN" sz="5400" kern="0" baseline="0" dirty="0">
              <a:solidFill>
                <a:schemeClr val="bg1"/>
              </a:solidFill>
              <a:latin typeface="+mj-ea"/>
              <a:ea typeface="+mj-ea"/>
            </a:endParaRPr>
          </a:p>
        </p:txBody>
      </p:sp>
      <p:sp>
        <p:nvSpPr>
          <p:cNvPr id="185" name="文本框 184"/>
          <p:cNvSpPr txBox="1"/>
          <p:nvPr userDrawn="1"/>
        </p:nvSpPr>
        <p:spPr>
          <a:xfrm>
            <a:off x="5827058" y="3619199"/>
            <a:ext cx="4464099" cy="400110"/>
          </a:xfrm>
          <a:prstGeom prst="rect">
            <a:avLst/>
          </a:prstGeom>
          <a:noFill/>
        </p:spPr>
        <p:txBody>
          <a:bodyPr wrap="square" rtlCol="0">
            <a:spAutoFit/>
          </a:bodyPr>
          <a:lstStyle/>
          <a:p>
            <a:pPr algn="just"/>
            <a:r>
              <a:rPr lang="zh-CN" altLang="en-US" sz="2000" b="0" dirty="0">
                <a:solidFill>
                  <a:srgbClr val="4D7BB2"/>
                </a:solidFill>
              </a:rPr>
              <a:t>数据库原理</a:t>
            </a:r>
            <a:r>
              <a:rPr lang="en-US" altLang="zh-CN" sz="2000" b="0" dirty="0">
                <a:solidFill>
                  <a:srgbClr val="4D7BB2"/>
                </a:solidFill>
              </a:rPr>
              <a:t>(</a:t>
            </a:r>
            <a:r>
              <a:rPr lang="en-US" altLang="zh-CN" sz="2000" b="0">
                <a:solidFill>
                  <a:srgbClr val="4D7BB2"/>
                </a:solidFill>
              </a:rPr>
              <a:t>1) · </a:t>
            </a:r>
            <a:r>
              <a:rPr lang="zh-CN" altLang="en-US" sz="2000" b="0">
                <a:solidFill>
                  <a:srgbClr val="4D7BB2"/>
                </a:solidFill>
              </a:rPr>
              <a:t>江俊 </a:t>
            </a:r>
            <a:r>
              <a:rPr lang="en-US" altLang="zh-CN" sz="2000" b="0">
                <a:solidFill>
                  <a:srgbClr val="4D7BB2"/>
                </a:solidFill>
              </a:rPr>
              <a:t>· </a:t>
            </a:r>
            <a:r>
              <a:rPr lang="zh-CN" altLang="en-US" sz="2000" b="0">
                <a:solidFill>
                  <a:srgbClr val="4D7BB2"/>
                </a:solidFill>
              </a:rPr>
              <a:t>严昕宇 </a:t>
            </a:r>
            <a:r>
              <a:rPr lang="en-US" altLang="zh-CN" sz="2000" b="0">
                <a:solidFill>
                  <a:srgbClr val="4D7BB2"/>
                </a:solidFill>
              </a:rPr>
              <a:t>· </a:t>
            </a:r>
            <a:r>
              <a:rPr lang="zh-CN" altLang="en-US" sz="2000" b="0">
                <a:solidFill>
                  <a:srgbClr val="4D7BB2"/>
                </a:solidFill>
              </a:rPr>
              <a:t>胡峻豪 </a:t>
            </a:r>
            <a:endParaRPr lang="zh-CN" altLang="en-US" sz="2000" b="0" dirty="0">
              <a:solidFill>
                <a:srgbClr val="4D7BB2"/>
              </a:solidFill>
            </a:endParaRPr>
          </a:p>
        </p:txBody>
      </p:sp>
      <p:sp>
        <p:nvSpPr>
          <p:cNvPr id="191" name="矩形 190"/>
          <p:cNvSpPr/>
          <p:nvPr userDrawn="1"/>
        </p:nvSpPr>
        <p:spPr>
          <a:xfrm>
            <a:off x="515938" y="0"/>
            <a:ext cx="900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userDrawn="1"/>
        </p:nvSpPr>
        <p:spPr>
          <a:xfrm rot="16200000">
            <a:off x="265805" y="4308474"/>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1" name="文本框 20"/>
          <p:cNvSpPr txBox="1"/>
          <p:nvPr userDrawn="1"/>
        </p:nvSpPr>
        <p:spPr>
          <a:xfrm rot="16200000">
            <a:off x="265804" y="5588987"/>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5" name="文本框 24"/>
          <p:cNvSpPr txBox="1"/>
          <p:nvPr userDrawn="1"/>
        </p:nvSpPr>
        <p:spPr>
          <a:xfrm rot="16200000">
            <a:off x="262369" y="2995991"/>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6" name="文本框 25"/>
          <p:cNvSpPr txBox="1"/>
          <p:nvPr userDrawn="1"/>
        </p:nvSpPr>
        <p:spPr>
          <a:xfrm rot="16200000">
            <a:off x="262368" y="1669183"/>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7" name="文本框 26"/>
          <p:cNvSpPr txBox="1"/>
          <p:nvPr userDrawn="1"/>
        </p:nvSpPr>
        <p:spPr>
          <a:xfrm rot="16200000">
            <a:off x="263719" y="433533"/>
            <a:ext cx="1325877" cy="825611"/>
          </a:xfrm>
          <a:prstGeom prst="rect">
            <a:avLst/>
          </a:prstGeom>
          <a:noFill/>
          <a:ln>
            <a:noFill/>
          </a:ln>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1"/>
              </a:gs>
              <a:gs pos="93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1" hasCustomPrompt="1"/>
          </p:nvPr>
        </p:nvSpPr>
        <p:spPr>
          <a:xfrm>
            <a:off x="531162" y="2999597"/>
            <a:ext cx="4500000" cy="1648603"/>
          </a:xfrm>
          <a:prstGeom prst="rect">
            <a:avLst/>
          </a:prstGeom>
        </p:spPr>
        <p:txBody>
          <a:bodyPr/>
          <a:lstStyle>
            <a:lvl1pPr marL="0" indent="0">
              <a:lnSpc>
                <a:spcPct val="120000"/>
              </a:lnSpc>
              <a:spcBef>
                <a:spcPts val="0"/>
              </a:spcBef>
              <a:buNone/>
              <a:defRPr sz="4400">
                <a:solidFill>
                  <a:schemeClr val="bg1"/>
                </a:solidFill>
                <a:latin typeface="+mj-lt"/>
                <a:ea typeface="+mj-ea"/>
              </a:defRPr>
            </a:lvl1pPr>
          </a:lstStyle>
          <a:p>
            <a:pPr lvl="0"/>
            <a:r>
              <a:rPr lang="zh-CN" altLang="en-US" dirty="0"/>
              <a:t>欧洲专利制度的建立与发展</a:t>
            </a:r>
          </a:p>
        </p:txBody>
      </p:sp>
      <p:sp>
        <p:nvSpPr>
          <p:cNvPr id="15" name="文本占位符 10"/>
          <p:cNvSpPr>
            <a:spLocks noGrp="1"/>
          </p:cNvSpPr>
          <p:nvPr>
            <p:ph type="body" sz="quarter" idx="12" hasCustomPrompt="1"/>
          </p:nvPr>
        </p:nvSpPr>
        <p:spPr>
          <a:xfrm>
            <a:off x="523558" y="1117554"/>
            <a:ext cx="4507604" cy="1409603"/>
          </a:xfrm>
          <a:prstGeom prst="rect">
            <a:avLst/>
          </a:prstGeom>
        </p:spPr>
        <p:txBody>
          <a:bodyPr/>
          <a:lstStyle>
            <a:lvl1pPr marL="0" indent="0" algn="just">
              <a:lnSpc>
                <a:spcPct val="100000"/>
              </a:lnSpc>
              <a:buNone/>
              <a:defRPr sz="9600">
                <a:solidFill>
                  <a:schemeClr val="bg1">
                    <a:alpha val="90000"/>
                  </a:schemeClr>
                </a:solidFill>
                <a:latin typeface="+mj-lt"/>
              </a:defRPr>
            </a:lvl1pPr>
          </a:lstStyle>
          <a:p>
            <a:pPr lvl="0"/>
            <a:r>
              <a:rPr lang="en-US" altLang="zh-CN" dirty="0"/>
              <a:t>01</a:t>
            </a:r>
            <a:endParaRPr lang="zh-CN" altLang="en-US" dirty="0"/>
          </a:p>
        </p:txBody>
      </p:sp>
      <p:cxnSp>
        <p:nvCxnSpPr>
          <p:cNvPr id="21" name="直接连接符 20"/>
          <p:cNvCxnSpPr/>
          <p:nvPr userDrawn="1"/>
        </p:nvCxnSpPr>
        <p:spPr>
          <a:xfrm>
            <a:off x="685800" y="2763377"/>
            <a:ext cx="1988820" cy="0"/>
          </a:xfrm>
          <a:prstGeom prst="line">
            <a:avLst/>
          </a:prstGeom>
          <a:ln w="28575" cap="rnd">
            <a:solidFill>
              <a:schemeClr val="bg1">
                <a:alpha val="80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1"/>
              </a:gs>
              <a:gs pos="93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1" hasCustomPrompt="1"/>
          </p:nvPr>
        </p:nvSpPr>
        <p:spPr>
          <a:xfrm>
            <a:off x="531162" y="2999597"/>
            <a:ext cx="4500000" cy="1648603"/>
          </a:xfrm>
          <a:prstGeom prst="rect">
            <a:avLst/>
          </a:prstGeom>
        </p:spPr>
        <p:txBody>
          <a:bodyPr/>
          <a:lstStyle>
            <a:lvl1pPr marL="0" indent="0">
              <a:lnSpc>
                <a:spcPct val="120000"/>
              </a:lnSpc>
              <a:spcBef>
                <a:spcPts val="0"/>
              </a:spcBef>
              <a:buNone/>
              <a:defRPr sz="4400">
                <a:solidFill>
                  <a:schemeClr val="bg1"/>
                </a:solidFill>
                <a:latin typeface="+mj-lt"/>
                <a:ea typeface="+mj-ea"/>
              </a:defRPr>
            </a:lvl1pPr>
          </a:lstStyle>
          <a:p>
            <a:pPr lvl="0"/>
            <a:r>
              <a:rPr lang="zh-CN" altLang="en-US" dirty="0"/>
              <a:t>欧洲专利制度的建立与发展</a:t>
            </a:r>
          </a:p>
        </p:txBody>
      </p:sp>
      <p:sp>
        <p:nvSpPr>
          <p:cNvPr id="15" name="文本占位符 10"/>
          <p:cNvSpPr>
            <a:spLocks noGrp="1"/>
          </p:cNvSpPr>
          <p:nvPr>
            <p:ph type="body" sz="quarter" idx="12" hasCustomPrompt="1"/>
          </p:nvPr>
        </p:nvSpPr>
        <p:spPr>
          <a:xfrm>
            <a:off x="523558" y="1117554"/>
            <a:ext cx="4507604" cy="1409603"/>
          </a:xfrm>
          <a:prstGeom prst="rect">
            <a:avLst/>
          </a:prstGeom>
        </p:spPr>
        <p:txBody>
          <a:bodyPr/>
          <a:lstStyle>
            <a:lvl1pPr marL="0" indent="0" algn="just">
              <a:lnSpc>
                <a:spcPct val="100000"/>
              </a:lnSpc>
              <a:buNone/>
              <a:defRPr sz="9600">
                <a:solidFill>
                  <a:schemeClr val="bg1">
                    <a:alpha val="90000"/>
                  </a:schemeClr>
                </a:solidFill>
                <a:latin typeface="+mj-lt"/>
              </a:defRPr>
            </a:lvl1pPr>
          </a:lstStyle>
          <a:p>
            <a:pPr lvl="0"/>
            <a:r>
              <a:rPr lang="en-US" altLang="zh-CN" dirty="0"/>
              <a:t>01</a:t>
            </a:r>
            <a:endParaRPr lang="zh-CN" altLang="en-US" dirty="0"/>
          </a:p>
        </p:txBody>
      </p:sp>
      <p:cxnSp>
        <p:nvCxnSpPr>
          <p:cNvPr id="21" name="直接连接符 20"/>
          <p:cNvCxnSpPr/>
          <p:nvPr userDrawn="1"/>
        </p:nvCxnSpPr>
        <p:spPr>
          <a:xfrm>
            <a:off x="685800" y="2763377"/>
            <a:ext cx="1988820" cy="0"/>
          </a:xfrm>
          <a:prstGeom prst="line">
            <a:avLst/>
          </a:prstGeom>
          <a:ln w="28575" cap="rnd">
            <a:solidFill>
              <a:schemeClr val="bg1">
                <a:alpha val="80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95" name="矩形: 单圆角 94"/>
          <p:cNvSpPr/>
          <p:nvPr userDrawn="1"/>
        </p:nvSpPr>
        <p:spPr>
          <a:xfrm flipH="1">
            <a:off x="5507940" y="1606178"/>
            <a:ext cx="5040000" cy="1906732"/>
          </a:xfrm>
          <a:prstGeom prst="round1Rect">
            <a:avLst>
              <a:gd name="adj" fmla="val 1801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单圆角 95"/>
          <p:cNvSpPr/>
          <p:nvPr userDrawn="1"/>
        </p:nvSpPr>
        <p:spPr>
          <a:xfrm flipV="1">
            <a:off x="5507940" y="3512910"/>
            <a:ext cx="5040000" cy="612689"/>
          </a:xfrm>
          <a:prstGeom prst="round1Rect">
            <a:avLst>
              <a:gd name="adj" fmla="val 3719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userDrawn="1"/>
        </p:nvSpPr>
        <p:spPr>
          <a:xfrm>
            <a:off x="5827058" y="1758233"/>
            <a:ext cx="4380970" cy="1754326"/>
          </a:xfrm>
          <a:prstGeom prst="rect">
            <a:avLst/>
          </a:prstGeom>
          <a:noFill/>
        </p:spPr>
        <p:txBody>
          <a:bodyPr wrap="square" rtlCol="0">
            <a:spAutoFit/>
          </a:bodyPr>
          <a:lstStyle/>
          <a:p>
            <a:pPr algn="ctr"/>
            <a:r>
              <a:rPr lang="zh-CN" altLang="en-US" sz="5400" kern="0" baseline="0" dirty="0">
                <a:solidFill>
                  <a:schemeClr val="bg1"/>
                </a:solidFill>
                <a:latin typeface="+mj-ea"/>
                <a:ea typeface="+mj-ea"/>
              </a:rPr>
              <a:t>课程研讨</a:t>
            </a:r>
            <a:r>
              <a:rPr lang="en-US" altLang="zh-CN" sz="5400" kern="0" baseline="0" dirty="0">
                <a:solidFill>
                  <a:schemeClr val="bg1"/>
                </a:solidFill>
                <a:latin typeface="+mj-ea"/>
                <a:ea typeface="+mj-ea"/>
              </a:rPr>
              <a:t>Week 2</a:t>
            </a:r>
          </a:p>
        </p:txBody>
      </p:sp>
      <p:sp>
        <p:nvSpPr>
          <p:cNvPr id="185" name="文本框 184"/>
          <p:cNvSpPr txBox="1"/>
          <p:nvPr userDrawn="1"/>
        </p:nvSpPr>
        <p:spPr>
          <a:xfrm>
            <a:off x="5827058" y="3619199"/>
            <a:ext cx="4464099" cy="400110"/>
          </a:xfrm>
          <a:prstGeom prst="rect">
            <a:avLst/>
          </a:prstGeom>
          <a:noFill/>
        </p:spPr>
        <p:txBody>
          <a:bodyPr wrap="square" rtlCol="0">
            <a:spAutoFit/>
          </a:bodyPr>
          <a:lstStyle/>
          <a:p>
            <a:pPr algn="just"/>
            <a:r>
              <a:rPr lang="zh-CN" altLang="en-US" sz="2000" b="0" dirty="0">
                <a:solidFill>
                  <a:srgbClr val="4D7BB2"/>
                </a:solidFill>
              </a:rPr>
              <a:t>数据库原理</a:t>
            </a:r>
            <a:r>
              <a:rPr lang="en-US" altLang="zh-CN" sz="2000" b="0" dirty="0">
                <a:solidFill>
                  <a:srgbClr val="4D7BB2"/>
                </a:solidFill>
              </a:rPr>
              <a:t>(</a:t>
            </a:r>
            <a:r>
              <a:rPr lang="en-US" altLang="zh-CN" sz="2000" b="0">
                <a:solidFill>
                  <a:srgbClr val="4D7BB2"/>
                </a:solidFill>
              </a:rPr>
              <a:t>1) · </a:t>
            </a:r>
            <a:r>
              <a:rPr lang="zh-CN" altLang="en-US" sz="2000" b="0">
                <a:solidFill>
                  <a:srgbClr val="4D7BB2"/>
                </a:solidFill>
              </a:rPr>
              <a:t>江俊 </a:t>
            </a:r>
            <a:r>
              <a:rPr lang="en-US" altLang="zh-CN" sz="2000" b="0">
                <a:solidFill>
                  <a:srgbClr val="4D7BB2"/>
                </a:solidFill>
              </a:rPr>
              <a:t>· </a:t>
            </a:r>
            <a:r>
              <a:rPr lang="zh-CN" altLang="en-US" sz="2000" b="0">
                <a:solidFill>
                  <a:srgbClr val="4D7BB2"/>
                </a:solidFill>
              </a:rPr>
              <a:t>严昕宇 </a:t>
            </a:r>
            <a:r>
              <a:rPr lang="en-US" altLang="zh-CN" sz="2000" b="0">
                <a:solidFill>
                  <a:srgbClr val="4D7BB2"/>
                </a:solidFill>
              </a:rPr>
              <a:t>· </a:t>
            </a:r>
            <a:r>
              <a:rPr lang="zh-CN" altLang="en-US" sz="2000" b="0">
                <a:solidFill>
                  <a:srgbClr val="4D7BB2"/>
                </a:solidFill>
              </a:rPr>
              <a:t>胡峻豪 </a:t>
            </a:r>
            <a:endParaRPr lang="zh-CN" altLang="en-US" sz="2000" b="0" dirty="0">
              <a:solidFill>
                <a:srgbClr val="4D7BB2"/>
              </a:solidFill>
            </a:endParaRPr>
          </a:p>
        </p:txBody>
      </p:sp>
      <p:sp>
        <p:nvSpPr>
          <p:cNvPr id="191" name="矩形 190"/>
          <p:cNvSpPr/>
          <p:nvPr userDrawn="1"/>
        </p:nvSpPr>
        <p:spPr>
          <a:xfrm>
            <a:off x="515938" y="0"/>
            <a:ext cx="900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userDrawn="1"/>
        </p:nvSpPr>
        <p:spPr>
          <a:xfrm rot="16200000">
            <a:off x="265805" y="4308474"/>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1" name="文本框 20"/>
          <p:cNvSpPr txBox="1"/>
          <p:nvPr userDrawn="1"/>
        </p:nvSpPr>
        <p:spPr>
          <a:xfrm rot="16200000">
            <a:off x="265804" y="5588987"/>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5" name="文本框 24"/>
          <p:cNvSpPr txBox="1"/>
          <p:nvPr userDrawn="1"/>
        </p:nvSpPr>
        <p:spPr>
          <a:xfrm rot="16200000">
            <a:off x="262369" y="2995991"/>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6" name="文本框 25"/>
          <p:cNvSpPr txBox="1"/>
          <p:nvPr userDrawn="1"/>
        </p:nvSpPr>
        <p:spPr>
          <a:xfrm rot="16200000">
            <a:off x="262368" y="1669183"/>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7" name="文本框 26"/>
          <p:cNvSpPr txBox="1"/>
          <p:nvPr userDrawn="1"/>
        </p:nvSpPr>
        <p:spPr>
          <a:xfrm rot="16200000">
            <a:off x="263719" y="433533"/>
            <a:ext cx="1325877" cy="825611"/>
          </a:xfrm>
          <a:prstGeom prst="rect">
            <a:avLst/>
          </a:prstGeom>
          <a:noFill/>
          <a:ln>
            <a:noFill/>
          </a:ln>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3.jpe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29.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8" y="1385739"/>
            <a:ext cx="7184575"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sym typeface="+mn-ea"/>
              </a:rPr>
              <a:t>school 数据库表的外键</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5790" y="1990725"/>
            <a:ext cx="11437620" cy="4399280"/>
          </a:xfrm>
          <a:prstGeom prst="rect">
            <a:avLst/>
          </a:prstGeom>
          <a:noFill/>
        </p:spPr>
        <p:txBody>
          <a:bodyPr wrap="square" rtlCol="0" anchor="t">
            <a:spAutoFit/>
          </a:bodyPr>
          <a:lstStyle/>
          <a:p>
            <a:pPr indent="0" algn="l">
              <a:lnSpc>
                <a:spcPct val="120000"/>
              </a:lnSpc>
              <a:spcBef>
                <a:spcPts val="600"/>
              </a:spcBef>
              <a:buSzPct val="60000"/>
              <a:buFont typeface="Wingdings" panose="05000000000000000000" pitchFamily="2" charset="2"/>
              <a:buNone/>
            </a:pPr>
            <a:r>
              <a:rPr lang="zh-CN" sz="2400" dirty="0">
                <a:solidFill>
                  <a:schemeClr val="tx2"/>
                </a:solidFill>
                <a:latin typeface="+mn-ea"/>
                <a:sym typeface="+mn-ea"/>
              </a:rPr>
              <a:t># 在学生表和院系表间建立外键</a:t>
            </a:r>
          </a:p>
          <a:p>
            <a:pPr indent="0" algn="l">
              <a:lnSpc>
                <a:spcPct val="120000"/>
              </a:lnSpc>
              <a:spcBef>
                <a:spcPts val="600"/>
              </a:spcBef>
              <a:buSzPct val="60000"/>
              <a:buFont typeface="Wingdings" panose="05000000000000000000" pitchFamily="2" charset="2"/>
              <a:buNone/>
            </a:pPr>
            <a:r>
              <a:rPr sz="2000" dirty="0">
                <a:latin typeface="+mn-ea"/>
                <a:sym typeface="+mn-ea"/>
              </a:rPr>
              <a:t>alter table tb_students add constraint tb_students_tb_colleges_</a:t>
            </a:r>
            <a:r>
              <a:rPr lang="en-US" sz="2000" dirty="0">
                <a:latin typeface="+mn-ea"/>
                <a:sym typeface="+mn-ea"/>
              </a:rPr>
              <a:t>c</a:t>
            </a:r>
            <a:r>
              <a:rPr sz="2000" dirty="0">
                <a:latin typeface="+mn-ea"/>
                <a:sym typeface="+mn-ea"/>
              </a:rPr>
              <a:t>ollege_</a:t>
            </a:r>
            <a:r>
              <a:rPr lang="en-US" sz="2000" dirty="0">
                <a:latin typeface="+mn-ea"/>
                <a:sym typeface="+mn-ea"/>
              </a:rPr>
              <a:t>id</a:t>
            </a:r>
            <a:r>
              <a:rPr sz="2000" dirty="0">
                <a:latin typeface="+mn-ea"/>
                <a:sym typeface="+mn-ea"/>
              </a:rPr>
              <a:t>_fk</a:t>
            </a:r>
          </a:p>
          <a:p>
            <a:pPr indent="0" algn="l">
              <a:lnSpc>
                <a:spcPct val="120000"/>
              </a:lnSpc>
              <a:spcBef>
                <a:spcPts val="600"/>
              </a:spcBef>
              <a:buSzPct val="60000"/>
              <a:buFont typeface="Wingdings" panose="05000000000000000000" pitchFamily="2" charset="2"/>
              <a:buNone/>
            </a:pPr>
            <a:r>
              <a:rPr sz="2000" dirty="0">
                <a:latin typeface="+mn-ea"/>
                <a:sym typeface="+mn-ea"/>
              </a:rPr>
              <a:t>        </a:t>
            </a:r>
            <a:r>
              <a:rPr lang="en-US" sz="2000" dirty="0">
                <a:latin typeface="+mn-ea"/>
                <a:sym typeface="+mn-ea"/>
              </a:rPr>
              <a:t>	</a:t>
            </a:r>
            <a:r>
              <a:rPr sz="2000" dirty="0">
                <a:latin typeface="+mn-ea"/>
                <a:sym typeface="+mn-ea"/>
              </a:rPr>
              <a:t>foreign key (college_id) references tb_colleges (college_id); </a:t>
            </a:r>
            <a:r>
              <a:rPr sz="2400" dirty="0">
                <a:latin typeface="+mn-ea"/>
                <a:sym typeface="+mn-ea"/>
              </a:rPr>
              <a:t>  </a:t>
            </a:r>
          </a:p>
          <a:p>
            <a:pPr indent="0" algn="l">
              <a:lnSpc>
                <a:spcPct val="120000"/>
              </a:lnSpc>
              <a:spcBef>
                <a:spcPts val="600"/>
              </a:spcBef>
              <a:buSzPct val="60000"/>
              <a:buFont typeface="Wingdings" panose="05000000000000000000" pitchFamily="2" charset="2"/>
              <a:buNone/>
            </a:pPr>
            <a:r>
              <a:rPr lang="en-US" sz="2400" dirty="0">
                <a:solidFill>
                  <a:schemeClr val="tx2"/>
                </a:solidFill>
                <a:latin typeface="+mn-ea"/>
                <a:sym typeface="+mn-ea"/>
              </a:rPr>
              <a:t># 在老师表和院系表间建立外键 </a:t>
            </a:r>
            <a:r>
              <a:rPr sz="2400" dirty="0">
                <a:latin typeface="+mn-ea"/>
                <a:sym typeface="+mn-ea"/>
              </a:rPr>
              <a:t>     </a:t>
            </a:r>
          </a:p>
          <a:p>
            <a:pPr algn="l">
              <a:lnSpc>
                <a:spcPct val="120000"/>
              </a:lnSpc>
              <a:spcBef>
                <a:spcPts val="600"/>
              </a:spcBef>
              <a:buClrTx/>
              <a:buSzPct val="60000"/>
              <a:buFont typeface="Wingdings" panose="05000000000000000000" pitchFamily="2" charset="2"/>
              <a:buNone/>
            </a:pPr>
            <a:r>
              <a:rPr sz="2000" dirty="0">
                <a:latin typeface="+mn-ea"/>
                <a:sym typeface="+mn-ea"/>
              </a:rPr>
              <a:t>alter table tb_teachers add constraint tb_teachers_tb_colleges_</a:t>
            </a:r>
            <a:r>
              <a:rPr lang="en-US" sz="2000" dirty="0">
                <a:latin typeface="+mn-ea"/>
                <a:sym typeface="+mn-ea"/>
              </a:rPr>
              <a:t>c</a:t>
            </a:r>
            <a:r>
              <a:rPr sz="2000" dirty="0">
                <a:latin typeface="+mn-ea"/>
                <a:sym typeface="+mn-ea"/>
              </a:rPr>
              <a:t>ollege_</a:t>
            </a:r>
            <a:r>
              <a:rPr lang="en-US" sz="2000" dirty="0">
                <a:latin typeface="+mn-ea"/>
                <a:sym typeface="+mn-ea"/>
              </a:rPr>
              <a:t>id</a:t>
            </a:r>
            <a:r>
              <a:rPr sz="2000" dirty="0">
                <a:latin typeface="+mn-ea"/>
                <a:sym typeface="+mn-ea"/>
              </a:rPr>
              <a:t>_fk</a:t>
            </a:r>
          </a:p>
          <a:p>
            <a:pPr algn="l">
              <a:lnSpc>
                <a:spcPct val="120000"/>
              </a:lnSpc>
              <a:spcBef>
                <a:spcPts val="600"/>
              </a:spcBef>
              <a:buClrTx/>
              <a:buSzPct val="60000"/>
              <a:buFont typeface="Wingdings" panose="05000000000000000000" pitchFamily="2" charset="2"/>
              <a:buNone/>
            </a:pPr>
            <a:r>
              <a:rPr sz="2000" dirty="0">
                <a:latin typeface="+mn-ea"/>
                <a:sym typeface="+mn-ea"/>
              </a:rPr>
              <a:t>                foreign key (</a:t>
            </a:r>
            <a:r>
              <a:rPr lang="en-US" sz="2000" dirty="0">
                <a:latin typeface="+mn-ea"/>
                <a:sym typeface="+mn-ea"/>
              </a:rPr>
              <a:t>c</a:t>
            </a:r>
            <a:r>
              <a:rPr sz="2000" dirty="0">
                <a:latin typeface="+mn-ea"/>
                <a:sym typeface="+mn-ea"/>
              </a:rPr>
              <a:t>ollege_</a:t>
            </a:r>
            <a:r>
              <a:rPr lang="en-US" sz="2000" dirty="0">
                <a:latin typeface="+mn-ea"/>
                <a:sym typeface="+mn-ea"/>
              </a:rPr>
              <a:t>id</a:t>
            </a:r>
            <a:r>
              <a:rPr sz="2000" dirty="0">
                <a:latin typeface="+mn-ea"/>
                <a:sym typeface="+mn-ea"/>
              </a:rPr>
              <a:t>) references tb_colleges (</a:t>
            </a:r>
            <a:r>
              <a:rPr lang="en-US" sz="2000" dirty="0">
                <a:latin typeface="+mn-ea"/>
                <a:sym typeface="+mn-ea"/>
              </a:rPr>
              <a:t>c</a:t>
            </a:r>
            <a:r>
              <a:rPr sz="2000" dirty="0">
                <a:latin typeface="+mn-ea"/>
                <a:sym typeface="+mn-ea"/>
              </a:rPr>
              <a:t>ollege_</a:t>
            </a:r>
            <a:r>
              <a:rPr lang="en-US" sz="2000" dirty="0">
                <a:latin typeface="+mn-ea"/>
                <a:sym typeface="+mn-ea"/>
              </a:rPr>
              <a:t>id</a:t>
            </a:r>
            <a:r>
              <a:rPr sz="2000" dirty="0">
                <a:latin typeface="+mn-ea"/>
                <a:sym typeface="+mn-ea"/>
              </a:rPr>
              <a:t>) </a:t>
            </a:r>
            <a:r>
              <a:rPr lang="en-US" sz="2000" dirty="0">
                <a:latin typeface="+mn-ea"/>
                <a:sym typeface="+mn-ea"/>
              </a:rPr>
              <a:t>;</a:t>
            </a:r>
            <a:r>
              <a:rPr sz="2400" dirty="0">
                <a:latin typeface="+mn-ea"/>
                <a:sym typeface="+mn-ea"/>
              </a:rPr>
              <a:t> </a:t>
            </a:r>
          </a:p>
          <a:p>
            <a:pPr indent="0" algn="l">
              <a:lnSpc>
                <a:spcPct val="120000"/>
              </a:lnSpc>
              <a:spcBef>
                <a:spcPts val="600"/>
              </a:spcBef>
              <a:buSzPct val="60000"/>
              <a:buFont typeface="Wingdings" panose="05000000000000000000" pitchFamily="2" charset="2"/>
              <a:buNone/>
            </a:pPr>
            <a:r>
              <a:rPr lang="en-US" sz="2400" dirty="0">
                <a:solidFill>
                  <a:schemeClr val="tx2"/>
                </a:solidFill>
                <a:latin typeface="+mn-ea"/>
                <a:sym typeface="+mn-ea"/>
              </a:rPr>
              <a:t> # 在课程表和院系表间建立外键</a:t>
            </a:r>
          </a:p>
          <a:p>
            <a:pPr indent="0" algn="l">
              <a:lnSpc>
                <a:spcPct val="120000"/>
              </a:lnSpc>
              <a:spcBef>
                <a:spcPts val="600"/>
              </a:spcBef>
              <a:buSzPct val="60000"/>
              <a:buFont typeface="Wingdings" panose="05000000000000000000" pitchFamily="2" charset="2"/>
              <a:buNone/>
            </a:pPr>
            <a:r>
              <a:rPr sz="2000" dirty="0">
                <a:latin typeface="+mn-ea"/>
                <a:sym typeface="+mn-ea"/>
              </a:rPr>
              <a:t>alter table tb_courses add constraint tb_courses_tb_colleges_</a:t>
            </a:r>
            <a:r>
              <a:rPr lang="en-US" sz="2000" dirty="0">
                <a:latin typeface="+mn-ea"/>
                <a:sym typeface="+mn-ea"/>
              </a:rPr>
              <a:t>c</a:t>
            </a:r>
            <a:r>
              <a:rPr sz="2000" dirty="0">
                <a:latin typeface="+mn-ea"/>
                <a:sym typeface="+mn-ea"/>
              </a:rPr>
              <a:t>ollege_</a:t>
            </a:r>
            <a:r>
              <a:rPr lang="en-US" sz="2000" dirty="0">
                <a:latin typeface="+mn-ea"/>
                <a:sym typeface="+mn-ea"/>
              </a:rPr>
              <a:t>id</a:t>
            </a:r>
            <a:r>
              <a:rPr sz="2000" dirty="0">
                <a:latin typeface="+mn-ea"/>
                <a:sym typeface="+mn-ea"/>
              </a:rPr>
              <a:t>_fk</a:t>
            </a:r>
          </a:p>
          <a:p>
            <a:pPr indent="0" algn="l">
              <a:lnSpc>
                <a:spcPct val="120000"/>
              </a:lnSpc>
              <a:spcBef>
                <a:spcPts val="600"/>
              </a:spcBef>
              <a:buSzPct val="60000"/>
              <a:buFont typeface="Wingdings" panose="05000000000000000000" pitchFamily="2" charset="2"/>
              <a:buNone/>
            </a:pPr>
            <a:r>
              <a:rPr sz="2000" dirty="0">
                <a:latin typeface="+mn-ea"/>
                <a:sym typeface="+mn-ea"/>
              </a:rPr>
              <a:t>        </a:t>
            </a:r>
            <a:r>
              <a:rPr lang="en-US" sz="2000" dirty="0">
                <a:latin typeface="+mn-ea"/>
                <a:sym typeface="+mn-ea"/>
              </a:rPr>
              <a:t>	</a:t>
            </a:r>
            <a:r>
              <a:rPr sz="2000" dirty="0">
                <a:latin typeface="+mn-ea"/>
                <a:sym typeface="+mn-ea"/>
              </a:rPr>
              <a:t>foreign key (</a:t>
            </a:r>
            <a:r>
              <a:rPr lang="en-US" sz="2000" dirty="0">
                <a:latin typeface="+mn-ea"/>
                <a:sym typeface="+mn-ea"/>
              </a:rPr>
              <a:t>c</a:t>
            </a:r>
            <a:r>
              <a:rPr sz="2000" dirty="0">
                <a:latin typeface="+mn-ea"/>
                <a:sym typeface="+mn-ea"/>
              </a:rPr>
              <a:t>ollege_</a:t>
            </a:r>
            <a:r>
              <a:rPr lang="en-US" sz="2000" dirty="0">
                <a:latin typeface="+mn-ea"/>
                <a:sym typeface="+mn-ea"/>
              </a:rPr>
              <a:t>id</a:t>
            </a:r>
            <a:r>
              <a:rPr sz="2000" dirty="0">
                <a:latin typeface="+mn-ea"/>
                <a:sym typeface="+mn-ea"/>
              </a:rPr>
              <a:t>) references tb_colleges (</a:t>
            </a:r>
            <a:r>
              <a:rPr lang="en-US" sz="2000" dirty="0">
                <a:latin typeface="+mn-ea"/>
                <a:sym typeface="+mn-ea"/>
              </a:rPr>
              <a:t>c</a:t>
            </a:r>
            <a:r>
              <a:rPr sz="2000" dirty="0">
                <a:latin typeface="+mn-ea"/>
                <a:sym typeface="+mn-ea"/>
              </a:rPr>
              <a:t>ollege_</a:t>
            </a:r>
            <a:r>
              <a:rPr lang="en-US" sz="2000" dirty="0">
                <a:latin typeface="+mn-ea"/>
                <a:sym typeface="+mn-ea"/>
              </a:rPr>
              <a:t>id</a:t>
            </a:r>
            <a:r>
              <a:rPr sz="2000" dirty="0">
                <a:latin typeface="+mn-ea"/>
                <a:sym typeface="+mn-ea"/>
              </a:rPr>
              <a:t>); </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8" y="1385739"/>
            <a:ext cx="7184575"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sym typeface="+mn-ea"/>
              </a:rPr>
              <a:t>school 数据库表的外键</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5790" y="1990725"/>
            <a:ext cx="11437620" cy="4399280"/>
          </a:xfrm>
          <a:prstGeom prst="rect">
            <a:avLst/>
          </a:prstGeom>
          <a:noFill/>
        </p:spPr>
        <p:txBody>
          <a:bodyPr wrap="square" rtlCol="0" anchor="t">
            <a:spAutoFit/>
          </a:bodyPr>
          <a:lstStyle/>
          <a:p>
            <a:pPr indent="0" algn="l">
              <a:lnSpc>
                <a:spcPct val="120000"/>
              </a:lnSpc>
              <a:spcBef>
                <a:spcPts val="600"/>
              </a:spcBef>
              <a:buSzPct val="60000"/>
              <a:buFont typeface="Wingdings" panose="05000000000000000000" pitchFamily="2" charset="2"/>
              <a:buNone/>
            </a:pPr>
            <a:r>
              <a:rPr lang="zh-CN" sz="2400" dirty="0">
                <a:solidFill>
                  <a:schemeClr val="tx2"/>
                </a:solidFill>
                <a:latin typeface="+mn-ea"/>
                <a:sym typeface="+mn-ea"/>
              </a:rPr>
              <a:t># 在选课表和学生表之间建立外键</a:t>
            </a:r>
          </a:p>
          <a:p>
            <a:pPr indent="0" algn="l">
              <a:lnSpc>
                <a:spcPct val="120000"/>
              </a:lnSpc>
              <a:spcBef>
                <a:spcPts val="600"/>
              </a:spcBef>
              <a:buSzPct val="60000"/>
              <a:buFont typeface="Wingdings" panose="05000000000000000000" pitchFamily="2" charset="2"/>
              <a:buNone/>
            </a:pPr>
            <a:r>
              <a:rPr sz="2000" dirty="0">
                <a:latin typeface="+mn-ea"/>
                <a:sym typeface="+mn-ea"/>
              </a:rPr>
              <a:t>alter table tb_class</a:t>
            </a:r>
            <a:r>
              <a:rPr lang="en-US" sz="2000" dirty="0">
                <a:latin typeface="+mn-ea"/>
                <a:sym typeface="+mn-ea"/>
              </a:rPr>
              <a:t>_</a:t>
            </a:r>
            <a:r>
              <a:rPr sz="2000" dirty="0">
                <a:latin typeface="+mn-ea"/>
                <a:sym typeface="+mn-ea"/>
              </a:rPr>
              <a:t>select add constraint tb_class</a:t>
            </a:r>
            <a:r>
              <a:rPr lang="en-US" sz="2000" dirty="0">
                <a:latin typeface="+mn-ea"/>
                <a:sym typeface="+mn-ea"/>
              </a:rPr>
              <a:t>_</a:t>
            </a:r>
            <a:r>
              <a:rPr sz="2000" dirty="0">
                <a:latin typeface="+mn-ea"/>
                <a:sym typeface="+mn-ea"/>
              </a:rPr>
              <a:t>select_tb_students_</a:t>
            </a:r>
            <a:r>
              <a:rPr lang="en-US" sz="2000" dirty="0">
                <a:latin typeface="+mn-ea"/>
                <a:sym typeface="+mn-ea"/>
              </a:rPr>
              <a:t>s</a:t>
            </a:r>
            <a:r>
              <a:rPr sz="2000" dirty="0">
                <a:latin typeface="+mn-ea"/>
                <a:sym typeface="+mn-ea"/>
              </a:rPr>
              <a:t>tudent_</a:t>
            </a:r>
            <a:r>
              <a:rPr lang="en-US" sz="2000" dirty="0">
                <a:latin typeface="+mn-ea"/>
                <a:sym typeface="+mn-ea"/>
              </a:rPr>
              <a:t>id</a:t>
            </a:r>
            <a:r>
              <a:rPr sz="2000" dirty="0">
                <a:latin typeface="+mn-ea"/>
                <a:sym typeface="+mn-ea"/>
              </a:rPr>
              <a:t>_fk</a:t>
            </a:r>
          </a:p>
          <a:p>
            <a:pPr indent="0" algn="l">
              <a:lnSpc>
                <a:spcPct val="120000"/>
              </a:lnSpc>
              <a:spcBef>
                <a:spcPts val="600"/>
              </a:spcBef>
              <a:buSzPct val="60000"/>
              <a:buFont typeface="Wingdings" panose="05000000000000000000" pitchFamily="2" charset="2"/>
              <a:buNone/>
            </a:pPr>
            <a:r>
              <a:rPr sz="2000" dirty="0">
                <a:latin typeface="+mn-ea"/>
                <a:sym typeface="+mn-ea"/>
              </a:rPr>
              <a:t>        </a:t>
            </a:r>
            <a:r>
              <a:rPr lang="en-US" sz="2000" dirty="0">
                <a:latin typeface="+mn-ea"/>
                <a:sym typeface="+mn-ea"/>
              </a:rPr>
              <a:t>	</a:t>
            </a:r>
            <a:r>
              <a:rPr sz="2000" dirty="0">
                <a:latin typeface="+mn-ea"/>
                <a:sym typeface="+mn-ea"/>
              </a:rPr>
              <a:t>foreign key (</a:t>
            </a:r>
            <a:r>
              <a:rPr lang="en-US" sz="2000" dirty="0">
                <a:latin typeface="+mn-ea"/>
                <a:sym typeface="+mn-ea"/>
              </a:rPr>
              <a:t>s</a:t>
            </a:r>
            <a:r>
              <a:rPr sz="2000" dirty="0">
                <a:latin typeface="+mn-ea"/>
                <a:sym typeface="+mn-ea"/>
              </a:rPr>
              <a:t>tudent_</a:t>
            </a:r>
            <a:r>
              <a:rPr lang="en-US" sz="2000" dirty="0">
                <a:latin typeface="+mn-ea"/>
                <a:sym typeface="+mn-ea"/>
              </a:rPr>
              <a:t>id</a:t>
            </a:r>
            <a:r>
              <a:rPr sz="2000" dirty="0">
                <a:latin typeface="+mn-ea"/>
                <a:sym typeface="+mn-ea"/>
              </a:rPr>
              <a:t>) references tb_students (</a:t>
            </a:r>
            <a:r>
              <a:rPr lang="en-US" sz="2000" dirty="0">
                <a:latin typeface="+mn-ea"/>
                <a:sym typeface="+mn-ea"/>
              </a:rPr>
              <a:t>s</a:t>
            </a:r>
            <a:r>
              <a:rPr sz="2000" dirty="0">
                <a:latin typeface="+mn-ea"/>
                <a:sym typeface="+mn-ea"/>
              </a:rPr>
              <a:t>tudent_</a:t>
            </a:r>
            <a:r>
              <a:rPr lang="en-US" sz="2000" dirty="0">
                <a:latin typeface="+mn-ea"/>
                <a:sym typeface="+mn-ea"/>
              </a:rPr>
              <a:t>id</a:t>
            </a:r>
            <a:r>
              <a:rPr sz="2000" dirty="0">
                <a:latin typeface="+mn-ea"/>
                <a:sym typeface="+mn-ea"/>
              </a:rPr>
              <a:t>);   </a:t>
            </a:r>
            <a:r>
              <a:rPr lang="zh-CN" sz="2400" dirty="0">
                <a:solidFill>
                  <a:schemeClr val="tx2"/>
                </a:solidFill>
                <a:latin typeface="+mn-ea"/>
                <a:sym typeface="+mn-ea"/>
              </a:rPr>
              <a:t>  </a:t>
            </a:r>
          </a:p>
          <a:p>
            <a:pPr indent="0" algn="l">
              <a:lnSpc>
                <a:spcPct val="120000"/>
              </a:lnSpc>
              <a:spcBef>
                <a:spcPts val="600"/>
              </a:spcBef>
              <a:buSzPct val="60000"/>
              <a:buFont typeface="Wingdings" panose="05000000000000000000" pitchFamily="2" charset="2"/>
              <a:buNone/>
            </a:pPr>
            <a:r>
              <a:rPr lang="zh-CN" sz="2400" dirty="0">
                <a:solidFill>
                  <a:schemeClr val="tx2"/>
                </a:solidFill>
                <a:latin typeface="+mn-ea"/>
                <a:sym typeface="+mn-ea"/>
              </a:rPr>
              <a:t># 在选课表和老师表之间建立外键     </a:t>
            </a:r>
          </a:p>
          <a:p>
            <a:pPr algn="l">
              <a:lnSpc>
                <a:spcPct val="120000"/>
              </a:lnSpc>
              <a:spcBef>
                <a:spcPts val="600"/>
              </a:spcBef>
              <a:buClrTx/>
              <a:buSzPct val="60000"/>
              <a:buFont typeface="Wingdings" panose="05000000000000000000" pitchFamily="2" charset="2"/>
              <a:buNone/>
            </a:pPr>
            <a:r>
              <a:rPr sz="2000" dirty="0">
                <a:latin typeface="+mn-ea"/>
                <a:sym typeface="+mn-ea"/>
              </a:rPr>
              <a:t>alter table tb_class</a:t>
            </a:r>
            <a:r>
              <a:rPr lang="en-US" sz="2000" dirty="0">
                <a:latin typeface="+mn-ea"/>
                <a:sym typeface="+mn-ea"/>
              </a:rPr>
              <a:t>_</a:t>
            </a:r>
            <a:r>
              <a:rPr sz="2000" dirty="0">
                <a:latin typeface="+mn-ea"/>
                <a:sym typeface="+mn-ea"/>
              </a:rPr>
              <a:t>select</a:t>
            </a:r>
            <a:r>
              <a:rPr lang="en-US" sz="2000" dirty="0">
                <a:latin typeface="+mn-ea"/>
                <a:sym typeface="+mn-ea"/>
              </a:rPr>
              <a:t> </a:t>
            </a:r>
            <a:r>
              <a:rPr sz="2000" dirty="0">
                <a:latin typeface="+mn-ea"/>
                <a:sym typeface="+mn-ea"/>
              </a:rPr>
              <a:t>add constraint tb_class</a:t>
            </a:r>
            <a:r>
              <a:rPr lang="en-US" sz="2000" dirty="0">
                <a:latin typeface="+mn-ea"/>
                <a:sym typeface="+mn-ea"/>
              </a:rPr>
              <a:t>_</a:t>
            </a:r>
            <a:r>
              <a:rPr sz="2000" dirty="0">
                <a:latin typeface="+mn-ea"/>
                <a:sym typeface="+mn-ea"/>
              </a:rPr>
              <a:t>select_tb_teachers_</a:t>
            </a:r>
            <a:r>
              <a:rPr lang="en-US" sz="2000" dirty="0">
                <a:latin typeface="+mn-ea"/>
                <a:sym typeface="+mn-ea"/>
              </a:rPr>
              <a:t>t</a:t>
            </a:r>
            <a:r>
              <a:rPr sz="2000" dirty="0">
                <a:latin typeface="+mn-ea"/>
                <a:sym typeface="+mn-ea"/>
              </a:rPr>
              <a:t>eacher_</a:t>
            </a:r>
            <a:r>
              <a:rPr lang="en-US" sz="2000" dirty="0">
                <a:latin typeface="+mn-ea"/>
                <a:sym typeface="+mn-ea"/>
              </a:rPr>
              <a:t>id</a:t>
            </a:r>
            <a:r>
              <a:rPr sz="2000" dirty="0">
                <a:latin typeface="+mn-ea"/>
                <a:sym typeface="+mn-ea"/>
              </a:rPr>
              <a:t>_fk</a:t>
            </a:r>
          </a:p>
          <a:p>
            <a:pPr algn="l">
              <a:lnSpc>
                <a:spcPct val="120000"/>
              </a:lnSpc>
              <a:spcBef>
                <a:spcPts val="600"/>
              </a:spcBef>
              <a:buClrTx/>
              <a:buSzPct val="60000"/>
              <a:buFont typeface="Wingdings" panose="05000000000000000000" pitchFamily="2" charset="2"/>
              <a:buNone/>
            </a:pPr>
            <a:r>
              <a:rPr sz="2000" dirty="0">
                <a:latin typeface="+mn-ea"/>
                <a:sym typeface="+mn-ea"/>
              </a:rPr>
              <a:t>        </a:t>
            </a:r>
            <a:r>
              <a:rPr lang="en-US" sz="2000" dirty="0">
                <a:latin typeface="+mn-ea"/>
                <a:sym typeface="+mn-ea"/>
              </a:rPr>
              <a:t>	</a:t>
            </a:r>
            <a:r>
              <a:rPr sz="2000" dirty="0">
                <a:latin typeface="+mn-ea"/>
                <a:sym typeface="+mn-ea"/>
              </a:rPr>
              <a:t>foreign key (</a:t>
            </a:r>
            <a:r>
              <a:rPr lang="en-US" sz="2000" dirty="0">
                <a:latin typeface="+mn-ea"/>
                <a:sym typeface="+mn-ea"/>
              </a:rPr>
              <a:t>t</a:t>
            </a:r>
            <a:r>
              <a:rPr sz="2000" dirty="0">
                <a:latin typeface="+mn-ea"/>
                <a:sym typeface="+mn-ea"/>
              </a:rPr>
              <a:t>eacher_</a:t>
            </a:r>
            <a:r>
              <a:rPr lang="en-US" sz="2000" dirty="0">
                <a:latin typeface="+mn-ea"/>
                <a:sym typeface="+mn-ea"/>
              </a:rPr>
              <a:t>id</a:t>
            </a:r>
            <a:r>
              <a:rPr sz="2000" dirty="0">
                <a:latin typeface="+mn-ea"/>
                <a:sym typeface="+mn-ea"/>
              </a:rPr>
              <a:t>) references tb_teachers (</a:t>
            </a:r>
            <a:r>
              <a:rPr lang="en-US" sz="2000" dirty="0">
                <a:latin typeface="+mn-ea"/>
                <a:sym typeface="+mn-ea"/>
              </a:rPr>
              <a:t>t</a:t>
            </a:r>
            <a:r>
              <a:rPr sz="2000" dirty="0">
                <a:latin typeface="+mn-ea"/>
                <a:sym typeface="+mn-ea"/>
              </a:rPr>
              <a:t>eacher_</a:t>
            </a:r>
            <a:r>
              <a:rPr lang="en-US" sz="2000" dirty="0">
                <a:latin typeface="+mn-ea"/>
                <a:sym typeface="+mn-ea"/>
              </a:rPr>
              <a:t>id</a:t>
            </a:r>
            <a:r>
              <a:rPr sz="2000" dirty="0">
                <a:latin typeface="+mn-ea"/>
                <a:sym typeface="+mn-ea"/>
              </a:rPr>
              <a:t>);  </a:t>
            </a:r>
            <a:r>
              <a:rPr lang="zh-CN" sz="2400" dirty="0">
                <a:solidFill>
                  <a:schemeClr val="tx2"/>
                </a:solidFill>
                <a:latin typeface="+mn-ea"/>
                <a:sym typeface="+mn-ea"/>
              </a:rPr>
              <a:t> </a:t>
            </a:r>
          </a:p>
          <a:p>
            <a:pPr indent="0" algn="l">
              <a:lnSpc>
                <a:spcPct val="120000"/>
              </a:lnSpc>
              <a:spcBef>
                <a:spcPts val="600"/>
              </a:spcBef>
              <a:buSzPct val="60000"/>
              <a:buFont typeface="Wingdings" panose="05000000000000000000" pitchFamily="2" charset="2"/>
              <a:buNone/>
            </a:pPr>
            <a:r>
              <a:rPr lang="zh-CN" sz="2400" dirty="0">
                <a:solidFill>
                  <a:schemeClr val="tx2"/>
                </a:solidFill>
                <a:latin typeface="+mn-ea"/>
                <a:sym typeface="+mn-ea"/>
              </a:rPr>
              <a:t> # 在选课表和课程表之间建立外键</a:t>
            </a:r>
          </a:p>
          <a:p>
            <a:pPr algn="l">
              <a:lnSpc>
                <a:spcPct val="120000"/>
              </a:lnSpc>
              <a:spcBef>
                <a:spcPts val="600"/>
              </a:spcBef>
              <a:buClrTx/>
              <a:buSzPct val="60000"/>
              <a:buFont typeface="Wingdings" panose="05000000000000000000" pitchFamily="2" charset="2"/>
              <a:buNone/>
            </a:pPr>
            <a:r>
              <a:rPr sz="2000" dirty="0">
                <a:latin typeface="+mn-ea"/>
                <a:sym typeface="+mn-ea"/>
              </a:rPr>
              <a:t>alter table tb_class</a:t>
            </a:r>
            <a:r>
              <a:rPr lang="en-US" sz="2000" dirty="0">
                <a:latin typeface="+mn-ea"/>
                <a:sym typeface="+mn-ea"/>
              </a:rPr>
              <a:t>_course_id</a:t>
            </a:r>
            <a:r>
              <a:rPr sz="2000" dirty="0">
                <a:latin typeface="+mn-ea"/>
                <a:sym typeface="+mn-ea"/>
              </a:rPr>
              <a:t>select</a:t>
            </a:r>
            <a:r>
              <a:rPr lang="en-US" sz="2000" dirty="0">
                <a:latin typeface="+mn-ea"/>
                <a:sym typeface="+mn-ea"/>
              </a:rPr>
              <a:t> </a:t>
            </a:r>
            <a:r>
              <a:rPr sz="2000" dirty="0">
                <a:latin typeface="+mn-ea"/>
                <a:sym typeface="+mn-ea"/>
              </a:rPr>
              <a:t>add constraint tb_class</a:t>
            </a:r>
            <a:r>
              <a:rPr lang="en-US" sz="2000" dirty="0">
                <a:latin typeface="+mn-ea"/>
                <a:sym typeface="+mn-ea"/>
              </a:rPr>
              <a:t>_</a:t>
            </a:r>
            <a:r>
              <a:rPr sz="2000" dirty="0">
                <a:latin typeface="+mn-ea"/>
                <a:sym typeface="+mn-ea"/>
              </a:rPr>
              <a:t>select_tb_courses_</a:t>
            </a:r>
            <a:r>
              <a:rPr lang="en-US" sz="2000" dirty="0">
                <a:latin typeface="+mn-ea"/>
                <a:sym typeface="+mn-ea"/>
              </a:rPr>
              <a:t>course_id</a:t>
            </a:r>
            <a:r>
              <a:rPr sz="2000" dirty="0">
                <a:latin typeface="+mn-ea"/>
                <a:sym typeface="+mn-ea"/>
              </a:rPr>
              <a:t>_fk</a:t>
            </a:r>
          </a:p>
          <a:p>
            <a:pPr algn="l">
              <a:lnSpc>
                <a:spcPct val="120000"/>
              </a:lnSpc>
              <a:spcBef>
                <a:spcPts val="600"/>
              </a:spcBef>
              <a:buClrTx/>
              <a:buSzPct val="60000"/>
              <a:buFont typeface="Wingdings" panose="05000000000000000000" pitchFamily="2" charset="2"/>
              <a:buNone/>
            </a:pPr>
            <a:r>
              <a:rPr sz="2000" dirty="0">
                <a:latin typeface="+mn-ea"/>
                <a:sym typeface="+mn-ea"/>
              </a:rPr>
              <a:t>        </a:t>
            </a:r>
            <a:r>
              <a:rPr lang="en-US" sz="2000" dirty="0">
                <a:latin typeface="+mn-ea"/>
                <a:sym typeface="+mn-ea"/>
              </a:rPr>
              <a:t>	</a:t>
            </a:r>
            <a:r>
              <a:rPr sz="2000" dirty="0">
                <a:latin typeface="+mn-ea"/>
                <a:sym typeface="+mn-ea"/>
              </a:rPr>
              <a:t>foreign key (</a:t>
            </a:r>
            <a:r>
              <a:rPr lang="en-US" sz="2000" dirty="0">
                <a:latin typeface="+mn-ea"/>
                <a:sym typeface="+mn-ea"/>
              </a:rPr>
              <a:t>course_id</a:t>
            </a:r>
            <a:r>
              <a:rPr sz="2000" dirty="0">
                <a:latin typeface="+mn-ea"/>
                <a:sym typeface="+mn-ea"/>
              </a:rPr>
              <a:t>) references tb_courses (</a:t>
            </a:r>
            <a:r>
              <a:rPr lang="en-US" sz="2000" dirty="0">
                <a:latin typeface="+mn-ea"/>
                <a:sym typeface="+mn-ea"/>
              </a:rPr>
              <a:t>course_id</a:t>
            </a:r>
            <a:r>
              <a:rPr sz="2000" dirty="0">
                <a:latin typeface="+mn-ea"/>
                <a:sym typeface="+mn-ea"/>
              </a:rPr>
              <a:t>); </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8" y="1385739"/>
            <a:ext cx="7184575"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sym typeface="+mn-ea"/>
              </a:rPr>
              <a:t>school 数据库表的外键</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6255" y="1990725"/>
            <a:ext cx="11437620" cy="4621530"/>
          </a:xfrm>
          <a:prstGeom prst="rect">
            <a:avLst/>
          </a:prstGeom>
          <a:noFill/>
        </p:spPr>
        <p:txBody>
          <a:bodyPr wrap="square" rtlCol="0" anchor="t">
            <a:spAutoFit/>
          </a:bodyPr>
          <a:lstStyle/>
          <a:p>
            <a:pPr indent="0" algn="l">
              <a:lnSpc>
                <a:spcPct val="120000"/>
              </a:lnSpc>
              <a:spcBef>
                <a:spcPts val="600"/>
              </a:spcBef>
              <a:buSzPct val="60000"/>
              <a:buFont typeface="Wingdings" panose="05000000000000000000" pitchFamily="2" charset="2"/>
              <a:buNone/>
            </a:pPr>
            <a:r>
              <a:rPr lang="zh-CN" sz="2400" dirty="0">
                <a:solidFill>
                  <a:schemeClr val="tx2"/>
                </a:solidFill>
                <a:latin typeface="+mn-ea"/>
                <a:sym typeface="+mn-ea"/>
              </a:rPr>
              <a:t> # 在开课表和课程表之间建立外键</a:t>
            </a:r>
          </a:p>
          <a:p>
            <a:pPr algn="l">
              <a:lnSpc>
                <a:spcPct val="120000"/>
              </a:lnSpc>
              <a:spcBef>
                <a:spcPts val="600"/>
              </a:spcBef>
              <a:buClrTx/>
              <a:buSzPct val="60000"/>
              <a:buFont typeface="Wingdings" panose="05000000000000000000" pitchFamily="2" charset="2"/>
              <a:buNone/>
            </a:pPr>
            <a:r>
              <a:rPr lang="en-US" sz="2000" dirty="0">
                <a:latin typeface="+mn-ea"/>
                <a:sym typeface="+mn-ea"/>
              </a:rPr>
              <a:t>alter table tb_class_open add constraint tb_class_open_tb_courses_course_id_fk</a:t>
            </a:r>
          </a:p>
          <a:p>
            <a:pPr algn="l">
              <a:lnSpc>
                <a:spcPct val="120000"/>
              </a:lnSpc>
              <a:spcBef>
                <a:spcPts val="600"/>
              </a:spcBef>
              <a:buClrTx/>
              <a:buSzPct val="60000"/>
              <a:buFont typeface="Wingdings" panose="05000000000000000000" pitchFamily="2" charset="2"/>
              <a:buNone/>
            </a:pPr>
            <a:r>
              <a:rPr lang="en-US" sz="2000" dirty="0">
                <a:latin typeface="+mn-ea"/>
                <a:sym typeface="+mn-ea"/>
              </a:rPr>
              <a:t>        	foreign key (course_id) references tb_courses (course_id);  </a:t>
            </a:r>
          </a:p>
          <a:p>
            <a:pPr indent="0" algn="l">
              <a:lnSpc>
                <a:spcPct val="120000"/>
              </a:lnSpc>
              <a:spcBef>
                <a:spcPts val="600"/>
              </a:spcBef>
              <a:buSzPct val="60000"/>
              <a:buFont typeface="Wingdings" panose="05000000000000000000" pitchFamily="2" charset="2"/>
              <a:buNone/>
            </a:pPr>
            <a:r>
              <a:rPr lang="zh-CN" sz="2400" dirty="0">
                <a:solidFill>
                  <a:schemeClr val="tx2"/>
                </a:solidFill>
                <a:latin typeface="+mn-ea"/>
                <a:sym typeface="+mn-ea"/>
              </a:rPr>
              <a:t># 在开课表和老师表之间建立外键</a:t>
            </a:r>
          </a:p>
          <a:p>
            <a:pPr algn="l">
              <a:lnSpc>
                <a:spcPct val="120000"/>
              </a:lnSpc>
              <a:spcBef>
                <a:spcPts val="600"/>
              </a:spcBef>
              <a:buClrTx/>
              <a:buSzPct val="60000"/>
              <a:buFont typeface="Wingdings" panose="05000000000000000000" pitchFamily="2" charset="2"/>
              <a:buNone/>
            </a:pPr>
            <a:r>
              <a:rPr lang="en-US" sz="2000" dirty="0">
                <a:latin typeface="+mn-ea"/>
                <a:sym typeface="+mn-ea"/>
              </a:rPr>
              <a:t>alter table tb_class_open add constraint tb_class_open_tb_teachers_teacher_id_fk</a:t>
            </a:r>
          </a:p>
          <a:p>
            <a:pPr algn="l">
              <a:lnSpc>
                <a:spcPct val="120000"/>
              </a:lnSpc>
              <a:spcBef>
                <a:spcPts val="600"/>
              </a:spcBef>
              <a:buClrTx/>
              <a:buSzPct val="60000"/>
              <a:buFont typeface="Wingdings" panose="05000000000000000000" pitchFamily="2" charset="2"/>
              <a:buNone/>
            </a:pPr>
            <a:r>
              <a:rPr lang="en-US" sz="2000" dirty="0">
                <a:latin typeface="+mn-ea"/>
                <a:sym typeface="+mn-ea"/>
              </a:rPr>
              <a:t>        	foreign key (teacher_id) references tb_teachers (teacher_id);  </a:t>
            </a:r>
          </a:p>
          <a:p>
            <a:pPr algn="l">
              <a:lnSpc>
                <a:spcPct val="120000"/>
              </a:lnSpc>
              <a:spcBef>
                <a:spcPts val="600"/>
              </a:spcBef>
              <a:buClrTx/>
              <a:buSzPct val="60000"/>
              <a:buFont typeface="Wingdings" panose="05000000000000000000" pitchFamily="2" charset="2"/>
              <a:buNone/>
            </a:pPr>
            <a:r>
              <a:rPr lang="zh-CN" sz="2400" dirty="0">
                <a:solidFill>
                  <a:schemeClr val="tx2"/>
                </a:solidFill>
                <a:latin typeface="+mn-ea"/>
                <a:sym typeface="+mn-ea"/>
              </a:rPr>
              <a:t># 在选课表和开课表之间建立外键</a:t>
            </a:r>
          </a:p>
          <a:p>
            <a:pPr algn="l">
              <a:lnSpc>
                <a:spcPct val="120000"/>
              </a:lnSpc>
              <a:spcBef>
                <a:spcPts val="600"/>
              </a:spcBef>
              <a:buClrTx/>
              <a:buSzPct val="60000"/>
              <a:buFont typeface="Wingdings" panose="05000000000000000000" pitchFamily="2" charset="2"/>
              <a:buNone/>
            </a:pPr>
            <a:r>
              <a:rPr lang="en-US" sz="2000" dirty="0">
                <a:latin typeface="+mn-ea"/>
                <a:sym typeface="+mn-ea"/>
              </a:rPr>
              <a:t>alter table tb_class_select add constraint tb_class_select_tb_class_open_trimester_course_id</a:t>
            </a:r>
          </a:p>
          <a:p>
            <a:pPr marL="457200" lvl="1" indent="457200" algn="l">
              <a:lnSpc>
                <a:spcPct val="120000"/>
              </a:lnSpc>
              <a:spcBef>
                <a:spcPts val="600"/>
              </a:spcBef>
              <a:buClrTx/>
              <a:buSzPct val="60000"/>
              <a:buFont typeface="Wingdings" panose="05000000000000000000" pitchFamily="2" charset="2"/>
              <a:buNone/>
            </a:pPr>
            <a:r>
              <a:rPr lang="en-US" sz="2000" dirty="0">
                <a:latin typeface="+mn-ea"/>
                <a:sym typeface="+mn-ea"/>
              </a:rPr>
              <a:t>_teacher_id_fk foreign key (trimester, course_id, teacher_id) references tb_class_open 	(trimester, course_id, teacher_id);</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8" y="1385739"/>
            <a:ext cx="7184575"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sym typeface="+mn-ea"/>
              </a:rPr>
              <a:t>school 数据库表数据关系图</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2" name="图片 1" descr="BGY25(V0AG9UJ[IWWOI(Y{E"/>
          <p:cNvPicPr>
            <a:picLocks noChangeAspect="1"/>
          </p:cNvPicPr>
          <p:nvPr>
            <p:custDataLst>
              <p:tags r:id="rId2"/>
            </p:custDataLst>
          </p:nvPr>
        </p:nvPicPr>
        <p:blipFill>
          <a:blip r:embed="rId5"/>
          <a:stretch>
            <a:fillRect/>
          </a:stretch>
        </p:blipFill>
        <p:spPr>
          <a:xfrm>
            <a:off x="2936875" y="1971040"/>
            <a:ext cx="6318250" cy="488696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6255" y="1385570"/>
            <a:ext cx="6401435" cy="650875"/>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学生表中的</a:t>
            </a:r>
            <a:r>
              <a:rPr lang="zh-CN" altLang="en-US" sz="2800" dirty="0">
                <a:gradFill>
                  <a:gsLst>
                    <a:gs pos="100000">
                      <a:schemeClr val="accent4"/>
                    </a:gs>
                    <a:gs pos="23000">
                      <a:schemeClr val="accent1">
                        <a:alpha val="95000"/>
                      </a:schemeClr>
                    </a:gs>
                  </a:gsLst>
                  <a:lin ang="2700000" scaled="1"/>
                </a:gradFill>
                <a:latin typeface="+mj-lt"/>
                <a:ea typeface="+mj-ea"/>
              </a:rPr>
              <a:t>院系号</a:t>
            </a:r>
            <a:r>
              <a:rPr lang="en-US" altLang="zh-CN" sz="2800" dirty="0">
                <a:gradFill>
                  <a:gsLst>
                    <a:gs pos="100000">
                      <a:schemeClr val="accent4"/>
                    </a:gs>
                    <a:gs pos="23000">
                      <a:schemeClr val="accent1">
                        <a:alpha val="95000"/>
                      </a:schemeClr>
                    </a:gs>
                  </a:gsLst>
                  <a:lin ang="2700000" scaled="1"/>
                </a:gradFill>
                <a:latin typeface="+mj-lt"/>
                <a:ea typeface="+mj-ea"/>
              </a:rPr>
              <a:t>字段输入“03”</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5790" y="2160905"/>
            <a:ext cx="11313795" cy="491490"/>
          </a:xfrm>
          <a:prstGeom prst="rect">
            <a:avLst/>
          </a:prstGeom>
          <a:noFill/>
        </p:spPr>
        <p:txBody>
          <a:bodyPr wrap="square" rtlCol="0" anchor="t">
            <a:spAutoFit/>
          </a:bodyPr>
          <a:lstStyle/>
          <a:p>
            <a:pPr algn="just">
              <a:lnSpc>
                <a:spcPct val="130000"/>
              </a:lnSpc>
            </a:pPr>
            <a:r>
              <a:rPr lang="en-US" sz="2000" dirty="0">
                <a:latin typeface="+mn-ea"/>
              </a:rPr>
              <a:t>insert into tb_students values('1108', '江小白', '男', '2003-04-30', '上海', '13613005466', '03');</a:t>
            </a:r>
            <a:endParaRPr lang="zh-CN" altLang="en-US" sz="2000" dirty="0">
              <a:latin typeface="+mn-ea"/>
            </a:endParaRPr>
          </a:p>
        </p:txBody>
      </p:sp>
      <p:pic>
        <p:nvPicPr>
          <p:cNvPr id="5" name="图片 4" descr="`B)99@TOQRW{8T1V}GF16}B"/>
          <p:cNvPicPr>
            <a:picLocks noChangeAspect="1"/>
          </p:cNvPicPr>
          <p:nvPr/>
        </p:nvPicPr>
        <p:blipFill>
          <a:blip r:embed="rId4"/>
          <a:stretch>
            <a:fillRect/>
          </a:stretch>
        </p:blipFill>
        <p:spPr>
          <a:xfrm>
            <a:off x="678815" y="2776855"/>
            <a:ext cx="8772525" cy="600075"/>
          </a:xfrm>
          <a:prstGeom prst="rect">
            <a:avLst/>
          </a:prstGeom>
        </p:spPr>
      </p:pic>
      <p:pic>
        <p:nvPicPr>
          <p:cNvPr id="6" name="图片 5"/>
          <p:cNvPicPr>
            <a:picLocks noChangeAspect="1"/>
          </p:cNvPicPr>
          <p:nvPr/>
        </p:nvPicPr>
        <p:blipFill>
          <a:blip r:embed="rId5"/>
          <a:stretch>
            <a:fillRect/>
          </a:stretch>
        </p:blipFill>
        <p:spPr>
          <a:xfrm>
            <a:off x="678815" y="3501390"/>
            <a:ext cx="8772525" cy="267462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6255" y="1385570"/>
            <a:ext cx="6401435" cy="650875"/>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学生表中的</a:t>
            </a:r>
            <a:r>
              <a:rPr lang="zh-CN" altLang="en-US" sz="2800" dirty="0">
                <a:gradFill>
                  <a:gsLst>
                    <a:gs pos="100000">
                      <a:schemeClr val="accent4"/>
                    </a:gs>
                    <a:gs pos="23000">
                      <a:schemeClr val="accent1">
                        <a:alpha val="95000"/>
                      </a:schemeClr>
                    </a:gs>
                  </a:gsLst>
                  <a:lin ang="2700000" scaled="1"/>
                </a:gradFill>
                <a:latin typeface="+mj-lt"/>
                <a:ea typeface="+mj-ea"/>
              </a:rPr>
              <a:t>院系号</a:t>
            </a:r>
            <a:r>
              <a:rPr lang="en-US" altLang="zh-CN" sz="2800" dirty="0">
                <a:gradFill>
                  <a:gsLst>
                    <a:gs pos="100000">
                      <a:schemeClr val="accent4"/>
                    </a:gs>
                    <a:gs pos="23000">
                      <a:schemeClr val="accent1">
                        <a:alpha val="95000"/>
                      </a:schemeClr>
                    </a:gs>
                  </a:gsLst>
                  <a:lin ang="2700000" scaled="1"/>
                </a:gradFill>
                <a:latin typeface="+mj-lt"/>
                <a:ea typeface="+mj-ea"/>
              </a:rPr>
              <a:t>字段输入“05”</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5790" y="2160905"/>
            <a:ext cx="11313795" cy="491490"/>
          </a:xfrm>
          <a:prstGeom prst="rect">
            <a:avLst/>
          </a:prstGeom>
          <a:noFill/>
        </p:spPr>
        <p:txBody>
          <a:bodyPr wrap="square" rtlCol="0" anchor="t">
            <a:spAutoFit/>
          </a:bodyPr>
          <a:lstStyle/>
          <a:p>
            <a:pPr algn="just">
              <a:lnSpc>
                <a:spcPct val="130000"/>
              </a:lnSpc>
            </a:pPr>
            <a:r>
              <a:rPr lang="en-US" sz="2000" dirty="0">
                <a:latin typeface="+mn-ea"/>
              </a:rPr>
              <a:t>insert into tb_students values('1108', '江小白', '男', '2003-04-30', '上海', '13613005466', '05');</a:t>
            </a:r>
            <a:endParaRPr lang="zh-CN" altLang="en-US" sz="2000" dirty="0">
              <a:latin typeface="+mn-ea"/>
            </a:endParaRPr>
          </a:p>
        </p:txBody>
      </p:sp>
      <p:pic>
        <p:nvPicPr>
          <p:cNvPr id="4" name="图片 3" descr="2$E]X])0_]U3`YPU]HBUUXP"/>
          <p:cNvPicPr>
            <a:picLocks noChangeAspect="1"/>
          </p:cNvPicPr>
          <p:nvPr/>
        </p:nvPicPr>
        <p:blipFill>
          <a:blip r:embed="rId4"/>
          <a:stretch>
            <a:fillRect/>
          </a:stretch>
        </p:blipFill>
        <p:spPr>
          <a:xfrm>
            <a:off x="713105" y="2776855"/>
            <a:ext cx="9839325" cy="1790700"/>
          </a:xfrm>
          <a:prstGeom prst="rect">
            <a:avLst/>
          </a:prstGeom>
        </p:spPr>
      </p:pic>
      <p:sp>
        <p:nvSpPr>
          <p:cNvPr id="6" name="文本框 5"/>
          <p:cNvSpPr txBox="1"/>
          <p:nvPr/>
        </p:nvSpPr>
        <p:spPr>
          <a:xfrm>
            <a:off x="605790" y="4871085"/>
            <a:ext cx="10962640" cy="891540"/>
          </a:xfrm>
          <a:prstGeom prst="rect">
            <a:avLst/>
          </a:prstGeom>
          <a:noFill/>
        </p:spPr>
        <p:txBody>
          <a:bodyPr wrap="square" rtlCol="0" anchor="t">
            <a:spAutoFit/>
          </a:bodyPr>
          <a:lstStyle/>
          <a:p>
            <a:pPr algn="just">
              <a:lnSpc>
                <a:spcPct val="130000"/>
              </a:lnSpc>
            </a:pPr>
            <a:r>
              <a:rPr lang="en-US" sz="2000" dirty="0">
                <a:latin typeface="+mn-ea"/>
              </a:rPr>
              <a:t>原因：‘05’这一单元并未在外键院系号中定义，只存在01-03（即院系表的主键），所以报错外键约束导致无法输入。</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6255" y="1385570"/>
            <a:ext cx="6401435" cy="650875"/>
          </a:xfrm>
          <a:prstGeom prst="rect">
            <a:avLst/>
          </a:prstGeom>
          <a:noFill/>
        </p:spPr>
        <p:txBody>
          <a:bodyPr wrap="square" rtlCol="0">
            <a:spAutoFit/>
          </a:bodyPr>
          <a:lstStyle/>
          <a:p>
            <a:pPr algn="just">
              <a:lnSpc>
                <a:spcPct val="130000"/>
              </a:lnSpc>
            </a:pPr>
            <a:r>
              <a:rPr sz="2800" dirty="0">
                <a:gradFill>
                  <a:gsLst>
                    <a:gs pos="100000">
                      <a:schemeClr val="accent4"/>
                    </a:gs>
                    <a:gs pos="23000">
                      <a:schemeClr val="accent1">
                        <a:alpha val="95000"/>
                      </a:schemeClr>
                    </a:gs>
                  </a:gsLst>
                  <a:lin ang="2700000" scaled="1"/>
                </a:gradFill>
                <a:latin typeface="+mj-lt"/>
                <a:ea typeface="+mj-ea"/>
              </a:rPr>
              <a:t>院系表中删除</a:t>
            </a:r>
            <a:r>
              <a:rPr lang="zh-CN" altLang="en-US" sz="2800" dirty="0">
                <a:gradFill>
                  <a:gsLst>
                    <a:gs pos="100000">
                      <a:schemeClr val="accent4"/>
                    </a:gs>
                    <a:gs pos="23000">
                      <a:schemeClr val="accent1">
                        <a:alpha val="95000"/>
                      </a:schemeClr>
                    </a:gs>
                  </a:gsLst>
                  <a:lin ang="2700000" scaled="1"/>
                </a:gradFill>
                <a:latin typeface="+mj-lt"/>
                <a:ea typeface="+mj-ea"/>
              </a:rPr>
              <a:t>院系号</a:t>
            </a:r>
            <a:r>
              <a:rPr sz="2800" dirty="0">
                <a:gradFill>
                  <a:gsLst>
                    <a:gs pos="100000">
                      <a:schemeClr val="accent4"/>
                    </a:gs>
                    <a:gs pos="23000">
                      <a:schemeClr val="accent1">
                        <a:alpha val="95000"/>
                      </a:schemeClr>
                    </a:gs>
                  </a:gsLst>
                  <a:lin ang="2700000" scaled="1"/>
                </a:gradFill>
                <a:latin typeface="+mj-lt"/>
                <a:ea typeface="+mj-ea"/>
              </a:rPr>
              <a:t>“02”</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5790" y="2160905"/>
            <a:ext cx="11313795" cy="891540"/>
          </a:xfrm>
          <a:prstGeom prst="rect">
            <a:avLst/>
          </a:prstGeom>
          <a:noFill/>
        </p:spPr>
        <p:txBody>
          <a:bodyPr wrap="square" rtlCol="0" anchor="t">
            <a:spAutoFit/>
          </a:bodyPr>
          <a:lstStyle/>
          <a:p>
            <a:pPr algn="just">
              <a:lnSpc>
                <a:spcPct val="130000"/>
              </a:lnSpc>
            </a:pPr>
            <a:r>
              <a:rPr lang="en-US" sz="2000" dirty="0">
                <a:latin typeface="+mn-ea"/>
              </a:rPr>
              <a:t>delete from tb_colleges where college_id='02';</a:t>
            </a:r>
          </a:p>
          <a:p>
            <a:pPr algn="just">
              <a:lnSpc>
                <a:spcPct val="130000"/>
              </a:lnSpc>
            </a:pPr>
            <a:endParaRPr lang="zh-CN" altLang="en-US" sz="2000" dirty="0">
              <a:latin typeface="+mn-ea"/>
            </a:endParaRPr>
          </a:p>
        </p:txBody>
      </p:sp>
      <p:pic>
        <p:nvPicPr>
          <p:cNvPr id="5" name="图片 4" descr="7]}]3N}MU6$FC576{`32B{M"/>
          <p:cNvPicPr>
            <a:picLocks noChangeAspect="1"/>
          </p:cNvPicPr>
          <p:nvPr/>
        </p:nvPicPr>
        <p:blipFill>
          <a:blip r:embed="rId4"/>
          <a:stretch>
            <a:fillRect/>
          </a:stretch>
        </p:blipFill>
        <p:spPr>
          <a:xfrm>
            <a:off x="694055" y="2823845"/>
            <a:ext cx="8756015" cy="1344930"/>
          </a:xfrm>
          <a:prstGeom prst="rect">
            <a:avLst/>
          </a:prstGeom>
        </p:spPr>
      </p:pic>
      <p:pic>
        <p:nvPicPr>
          <p:cNvPr id="7" name="图片 6"/>
          <p:cNvPicPr>
            <a:picLocks noChangeAspect="1"/>
          </p:cNvPicPr>
          <p:nvPr/>
        </p:nvPicPr>
        <p:blipFill>
          <a:blip r:embed="rId5"/>
          <a:stretch>
            <a:fillRect/>
          </a:stretch>
        </p:blipFill>
        <p:spPr>
          <a:xfrm>
            <a:off x="694055" y="4421505"/>
            <a:ext cx="8756015" cy="196532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6255" y="1385570"/>
            <a:ext cx="6401435" cy="650875"/>
          </a:xfrm>
          <a:prstGeom prst="rect">
            <a:avLst/>
          </a:prstGeom>
          <a:noFill/>
        </p:spPr>
        <p:txBody>
          <a:bodyPr wrap="square" rtlCol="0">
            <a:spAutoFit/>
          </a:bodyPr>
          <a:lstStyle/>
          <a:p>
            <a:pPr algn="just">
              <a:lnSpc>
                <a:spcPct val="130000"/>
              </a:lnSpc>
            </a:pPr>
            <a:r>
              <a:rPr sz="2800" dirty="0">
                <a:gradFill>
                  <a:gsLst>
                    <a:gs pos="100000">
                      <a:schemeClr val="accent4"/>
                    </a:gs>
                    <a:gs pos="23000">
                      <a:schemeClr val="accent1">
                        <a:alpha val="95000"/>
                      </a:schemeClr>
                    </a:gs>
                  </a:gsLst>
                  <a:lin ang="2700000" scaled="1"/>
                </a:gradFill>
                <a:latin typeface="+mj-lt"/>
                <a:ea typeface="+mj-ea"/>
              </a:rPr>
              <a:t>院系表中删除</a:t>
            </a:r>
            <a:r>
              <a:rPr lang="zh-CN" altLang="en-US" sz="2800" dirty="0">
                <a:gradFill>
                  <a:gsLst>
                    <a:gs pos="100000">
                      <a:schemeClr val="accent4"/>
                    </a:gs>
                    <a:gs pos="23000">
                      <a:schemeClr val="accent1">
                        <a:alpha val="95000"/>
                      </a:schemeClr>
                    </a:gs>
                  </a:gsLst>
                  <a:lin ang="2700000" scaled="1"/>
                </a:gradFill>
                <a:latin typeface="+mj-lt"/>
                <a:ea typeface="+mj-ea"/>
              </a:rPr>
              <a:t>院系号</a:t>
            </a:r>
            <a:r>
              <a:rPr sz="2800" dirty="0">
                <a:gradFill>
                  <a:gsLst>
                    <a:gs pos="100000">
                      <a:schemeClr val="accent4"/>
                    </a:gs>
                    <a:gs pos="23000">
                      <a:schemeClr val="accent1">
                        <a:alpha val="95000"/>
                      </a:schemeClr>
                    </a:gs>
                  </a:gsLst>
                  <a:lin ang="2700000" scaled="1"/>
                </a:gradFill>
                <a:latin typeface="+mj-lt"/>
                <a:ea typeface="+mj-ea"/>
              </a:rPr>
              <a:t>“0</a:t>
            </a:r>
            <a:r>
              <a:rPr lang="en-US" sz="2800" dirty="0">
                <a:gradFill>
                  <a:gsLst>
                    <a:gs pos="100000">
                      <a:schemeClr val="accent4"/>
                    </a:gs>
                    <a:gs pos="23000">
                      <a:schemeClr val="accent1">
                        <a:alpha val="95000"/>
                      </a:schemeClr>
                    </a:gs>
                  </a:gsLst>
                  <a:lin ang="2700000" scaled="1"/>
                </a:gradFill>
                <a:latin typeface="+mj-lt"/>
                <a:ea typeface="+mj-ea"/>
              </a:rPr>
              <a:t>3</a:t>
            </a:r>
            <a:r>
              <a:rPr sz="2800" dirty="0">
                <a:gradFill>
                  <a:gsLst>
                    <a:gs pos="100000">
                      <a:schemeClr val="accent4"/>
                    </a:gs>
                    <a:gs pos="23000">
                      <a:schemeClr val="accent1">
                        <a:alpha val="95000"/>
                      </a:schemeClr>
                    </a:gs>
                  </a:gsLst>
                  <a:lin ang="2700000" scaled="1"/>
                </a:gradFill>
                <a:latin typeface="+mj-lt"/>
                <a:ea typeface="+mj-ea"/>
              </a:rPr>
              <a:t>”</a:t>
            </a:r>
            <a:endParaRPr lang="en-US" altLang="zh-CN"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5790" y="2160905"/>
            <a:ext cx="11313795" cy="891540"/>
          </a:xfrm>
          <a:prstGeom prst="rect">
            <a:avLst/>
          </a:prstGeom>
          <a:noFill/>
        </p:spPr>
        <p:txBody>
          <a:bodyPr wrap="square" rtlCol="0" anchor="t">
            <a:spAutoFit/>
          </a:bodyPr>
          <a:lstStyle/>
          <a:p>
            <a:pPr algn="just">
              <a:lnSpc>
                <a:spcPct val="130000"/>
              </a:lnSpc>
            </a:pPr>
            <a:r>
              <a:rPr lang="en-US" sz="2000" dirty="0">
                <a:latin typeface="+mn-ea"/>
              </a:rPr>
              <a:t>delete from tb_colleges where college_id='03';</a:t>
            </a:r>
          </a:p>
          <a:p>
            <a:pPr algn="just">
              <a:lnSpc>
                <a:spcPct val="130000"/>
              </a:lnSpc>
            </a:pPr>
            <a:endParaRPr lang="zh-CN" altLang="en-US" sz="2000" dirty="0">
              <a:latin typeface="+mn-ea"/>
            </a:endParaRPr>
          </a:p>
        </p:txBody>
      </p:sp>
      <p:pic>
        <p:nvPicPr>
          <p:cNvPr id="6" name="图片 5"/>
          <p:cNvPicPr>
            <a:picLocks noChangeAspect="1"/>
          </p:cNvPicPr>
          <p:nvPr/>
        </p:nvPicPr>
        <p:blipFill>
          <a:blip r:embed="rId4"/>
          <a:stretch>
            <a:fillRect/>
          </a:stretch>
        </p:blipFill>
        <p:spPr>
          <a:xfrm>
            <a:off x="676910" y="4345940"/>
            <a:ext cx="8767445" cy="1967865"/>
          </a:xfrm>
          <a:prstGeom prst="rect">
            <a:avLst/>
          </a:prstGeom>
        </p:spPr>
      </p:pic>
      <p:pic>
        <p:nvPicPr>
          <p:cNvPr id="7" name="图片 6"/>
          <p:cNvPicPr>
            <a:picLocks noChangeAspect="1"/>
          </p:cNvPicPr>
          <p:nvPr/>
        </p:nvPicPr>
        <p:blipFill>
          <a:blip r:embed="rId5"/>
          <a:stretch>
            <a:fillRect/>
          </a:stretch>
        </p:blipFill>
        <p:spPr>
          <a:xfrm>
            <a:off x="676910" y="2781300"/>
            <a:ext cx="8780145" cy="127508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6255" y="1385570"/>
            <a:ext cx="6401435" cy="650875"/>
          </a:xfrm>
          <a:prstGeom prst="rect">
            <a:avLst/>
          </a:prstGeom>
          <a:noFill/>
        </p:spPr>
        <p:txBody>
          <a:bodyPr wrap="square" rtlCol="0">
            <a:spAutoFit/>
          </a:bodyPr>
          <a:lstStyle/>
          <a:p>
            <a:pPr algn="just">
              <a:lnSpc>
                <a:spcPct val="130000"/>
              </a:lnSpc>
            </a:pPr>
            <a:r>
              <a:rPr lang="zh-CN" sz="2800" dirty="0">
                <a:gradFill>
                  <a:gsLst>
                    <a:gs pos="100000">
                      <a:schemeClr val="accent4"/>
                    </a:gs>
                    <a:gs pos="23000">
                      <a:schemeClr val="accent1">
                        <a:alpha val="95000"/>
                      </a:schemeClr>
                    </a:gs>
                  </a:gsLst>
                  <a:lin ang="2700000" scaled="1"/>
                </a:gradFill>
                <a:latin typeface="+mj-lt"/>
                <a:ea typeface="+mj-ea"/>
              </a:rPr>
              <a:t>原因</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5790" y="2160905"/>
            <a:ext cx="11313795" cy="1770380"/>
          </a:xfrm>
          <a:prstGeom prst="rect">
            <a:avLst/>
          </a:prstGeom>
          <a:noFill/>
        </p:spPr>
        <p:txBody>
          <a:bodyPr wrap="square" rtlCol="0" anchor="t">
            <a:spAutoFit/>
          </a:bodyPr>
          <a:lstStyle/>
          <a:p>
            <a:pPr algn="just">
              <a:lnSpc>
                <a:spcPct val="130000"/>
              </a:lnSpc>
            </a:pPr>
            <a:r>
              <a:rPr lang="zh-CN" altLang="en-US" sz="2800" dirty="0">
                <a:solidFill>
                  <a:schemeClr val="tx2"/>
                </a:solidFill>
                <a:cs typeface="+mn-ea"/>
              </a:rPr>
              <a:t>外键约束(FOREIGN KEY,缩写FK)：用来实现数据库的</a:t>
            </a:r>
            <a:r>
              <a:rPr lang="zh-CN" altLang="en-US" sz="2800" b="1" dirty="0">
                <a:solidFill>
                  <a:schemeClr val="tx2"/>
                </a:solidFill>
                <a:cs typeface="+mn-ea"/>
              </a:rPr>
              <a:t>参照完整性</a:t>
            </a:r>
            <a:r>
              <a:rPr lang="zh-CN" altLang="en-US" sz="2800" dirty="0">
                <a:solidFill>
                  <a:schemeClr val="tx2"/>
                </a:solidFill>
                <a:cs typeface="+mn-ea"/>
              </a:rPr>
              <a:t>的，外键约束可以使两张表紧密的结合起来，特别是针对修改或者删除的级联操作时，会保证数据的完整性。</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6255" y="1385570"/>
            <a:ext cx="6401435" cy="650875"/>
          </a:xfrm>
          <a:prstGeom prst="rect">
            <a:avLst/>
          </a:prstGeom>
          <a:noFill/>
        </p:spPr>
        <p:txBody>
          <a:bodyPr wrap="square" rtlCol="0">
            <a:spAutoFit/>
          </a:bodyPr>
          <a:lstStyle/>
          <a:p>
            <a:pPr algn="just">
              <a:lnSpc>
                <a:spcPct val="130000"/>
              </a:lnSpc>
            </a:pPr>
            <a:r>
              <a:rPr lang="zh-CN" sz="2800" dirty="0">
                <a:gradFill>
                  <a:gsLst>
                    <a:gs pos="100000">
                      <a:schemeClr val="accent4"/>
                    </a:gs>
                    <a:gs pos="23000">
                      <a:schemeClr val="accent1">
                        <a:alpha val="95000"/>
                      </a:schemeClr>
                    </a:gs>
                  </a:gsLst>
                  <a:lin ang="2700000" scaled="1"/>
                </a:gradFill>
                <a:latin typeface="+mj-lt"/>
                <a:ea typeface="+mj-ea"/>
              </a:rPr>
              <a:t>操作数据的顺序</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3530" y="2160905"/>
            <a:ext cx="11585575" cy="4569460"/>
          </a:xfrm>
          <a:prstGeom prst="rect">
            <a:avLst/>
          </a:prstGeom>
          <a:noFill/>
        </p:spPr>
        <p:txBody>
          <a:bodyPr wrap="square" rtlCol="0" anchor="t">
            <a:spAutoFit/>
          </a:bodyPr>
          <a:lstStyle/>
          <a:p>
            <a:pPr marL="457200" indent="-457200" algn="just">
              <a:lnSpc>
                <a:spcPct val="130000"/>
              </a:lnSpc>
              <a:buFont typeface="Arial" panose="020B0604020202020204" pitchFamily="34" charset="0"/>
              <a:buChar char="•"/>
            </a:pPr>
            <a:r>
              <a:rPr lang="zh-CN" altLang="en-US" sz="2800" dirty="0">
                <a:solidFill>
                  <a:schemeClr val="tx2"/>
                </a:solidFill>
                <a:cs typeface="+mn-ea"/>
              </a:rPr>
              <a:t>创建顺序：建立表A，设置主键id；建立表B、添加外键: alter table B add constraint B_A_id_fk foreign key(id）reference A(id)。</a:t>
            </a:r>
            <a:r>
              <a:rPr lang="zh-CN" altLang="en-US" sz="2800" dirty="0">
                <a:solidFill>
                  <a:schemeClr val="tx2"/>
                </a:solidFill>
                <a:cs typeface="+mn-ea"/>
                <a:sym typeface="+mn-ea"/>
              </a:rPr>
              <a:t>  </a:t>
            </a:r>
            <a:endParaRPr lang="zh-CN" altLang="en-US" sz="2800" dirty="0">
              <a:solidFill>
                <a:schemeClr val="tx2"/>
              </a:solidFill>
              <a:cs typeface="+mn-ea"/>
            </a:endParaRPr>
          </a:p>
          <a:p>
            <a:pPr marL="457200" indent="-457200" algn="just">
              <a:lnSpc>
                <a:spcPct val="130000"/>
              </a:lnSpc>
              <a:buFont typeface="Arial" panose="020B0604020202020204" pitchFamily="34" charset="0"/>
              <a:buChar char="•"/>
            </a:pPr>
            <a:r>
              <a:rPr lang="zh-CN" altLang="en-US" sz="2800" dirty="0">
                <a:solidFill>
                  <a:schemeClr val="tx2"/>
                </a:solidFill>
                <a:cs typeface="+mn-ea"/>
              </a:rPr>
              <a:t>删除表A的主键时必须要先移除表B中对应的外键，否则会报错</a:t>
            </a:r>
            <a:r>
              <a:rPr lang="en-US" altLang="zh-CN" sz="2800" dirty="0">
                <a:solidFill>
                  <a:schemeClr val="tx2"/>
                </a:solidFill>
                <a:cs typeface="+mn-ea"/>
              </a:rPr>
              <a:t>;</a:t>
            </a:r>
            <a:endParaRPr lang="zh-CN" altLang="en-US" sz="2800" dirty="0">
              <a:solidFill>
                <a:schemeClr val="tx2"/>
              </a:solidFill>
              <a:cs typeface="+mn-ea"/>
            </a:endParaRPr>
          </a:p>
          <a:p>
            <a:pPr marL="457200" indent="-457200" algn="just">
              <a:lnSpc>
                <a:spcPct val="130000"/>
              </a:lnSpc>
              <a:buFont typeface="Arial" panose="020B0604020202020204" pitchFamily="34" charset="0"/>
              <a:buChar char="•"/>
            </a:pPr>
            <a:r>
              <a:rPr lang="zh-CN" altLang="en-US" sz="2800" dirty="0">
                <a:solidFill>
                  <a:schemeClr val="tx2"/>
                </a:solidFill>
                <a:cs typeface="+mn-ea"/>
              </a:rPr>
              <a:t>表</a:t>
            </a:r>
            <a:r>
              <a:rPr lang="en-US" altLang="zh-CN" sz="2800" dirty="0">
                <a:solidFill>
                  <a:schemeClr val="tx2"/>
                </a:solidFill>
                <a:cs typeface="+mn-ea"/>
              </a:rPr>
              <a:t>A</a:t>
            </a:r>
            <a:r>
              <a:rPr lang="zh-CN" altLang="en-US" sz="2800" dirty="0">
                <a:solidFill>
                  <a:schemeClr val="tx2"/>
                </a:solidFill>
                <a:cs typeface="+mn-ea"/>
              </a:rPr>
              <a:t>中的主键是自增长的，可以任意插入数据；</a:t>
            </a:r>
          </a:p>
          <a:p>
            <a:pPr marL="457200" indent="-457200" algn="just">
              <a:lnSpc>
                <a:spcPct val="130000"/>
              </a:lnSpc>
              <a:buFont typeface="Arial" panose="020B0604020202020204" pitchFamily="34" charset="0"/>
              <a:buChar char="•"/>
            </a:pPr>
            <a:r>
              <a:rPr lang="zh-CN" altLang="en-US" sz="2800" dirty="0">
                <a:solidFill>
                  <a:schemeClr val="tx2"/>
                </a:solidFill>
                <a:cs typeface="+mn-ea"/>
              </a:rPr>
              <a:t>向表</a:t>
            </a:r>
            <a:r>
              <a:rPr lang="en-US" altLang="zh-CN" sz="2800" dirty="0">
                <a:solidFill>
                  <a:schemeClr val="tx2"/>
                </a:solidFill>
                <a:cs typeface="+mn-ea"/>
              </a:rPr>
              <a:t>B</a:t>
            </a:r>
            <a:r>
              <a:rPr lang="zh-CN" altLang="en-US" sz="2800" dirty="0">
                <a:solidFill>
                  <a:schemeClr val="tx2"/>
                </a:solidFill>
                <a:cs typeface="+mn-ea"/>
              </a:rPr>
              <a:t>中插入数据时，外键中的值必须存在于表</a:t>
            </a:r>
            <a:r>
              <a:rPr lang="en-US" altLang="zh-CN" sz="2800" dirty="0">
                <a:solidFill>
                  <a:schemeClr val="tx2"/>
                </a:solidFill>
                <a:cs typeface="+mn-ea"/>
              </a:rPr>
              <a:t>A</a:t>
            </a:r>
            <a:r>
              <a:rPr lang="zh-CN" altLang="en-US" sz="2800" dirty="0">
                <a:solidFill>
                  <a:schemeClr val="tx2"/>
                </a:solidFill>
                <a:cs typeface="+mn-ea"/>
              </a:rPr>
              <a:t>的主键中，或者为</a:t>
            </a:r>
            <a:r>
              <a:rPr lang="en-US" altLang="zh-CN" sz="2800" dirty="0">
                <a:solidFill>
                  <a:schemeClr val="tx2"/>
                </a:solidFill>
                <a:cs typeface="+mn-ea"/>
              </a:rPr>
              <a:t>null</a:t>
            </a:r>
            <a:r>
              <a:rPr lang="zh-CN" altLang="en-US" sz="2800" dirty="0">
                <a:solidFill>
                  <a:schemeClr val="tx2"/>
                </a:solidFill>
                <a:cs typeface="+mn-ea"/>
              </a:rPr>
              <a:t>；</a:t>
            </a:r>
          </a:p>
          <a:p>
            <a:pPr marL="457200" indent="-457200" algn="just">
              <a:lnSpc>
                <a:spcPct val="130000"/>
              </a:lnSpc>
              <a:buFont typeface="Arial" panose="020B0604020202020204" pitchFamily="34" charset="0"/>
              <a:buChar char="•"/>
            </a:pPr>
            <a:r>
              <a:rPr lang="zh-CN" altLang="en-US" sz="2800" dirty="0">
                <a:solidFill>
                  <a:schemeClr val="tx2"/>
                </a:solidFill>
                <a:cs typeface="+mn-ea"/>
                <a:sym typeface="+mn-ea"/>
              </a:rPr>
              <a:t>表</a:t>
            </a:r>
            <a:r>
              <a:rPr lang="en-US" altLang="zh-CN" sz="2800" dirty="0">
                <a:solidFill>
                  <a:schemeClr val="tx2"/>
                </a:solidFill>
                <a:cs typeface="+mn-ea"/>
                <a:sym typeface="+mn-ea"/>
              </a:rPr>
              <a:t>B</a:t>
            </a:r>
            <a:r>
              <a:rPr lang="zh-CN" altLang="en-US" sz="2800" dirty="0">
                <a:solidFill>
                  <a:schemeClr val="tx2"/>
                </a:solidFill>
                <a:cs typeface="+mn-ea"/>
                <a:sym typeface="+mn-ea"/>
              </a:rPr>
              <a:t>中不同行的外键值可以重复。</a:t>
            </a:r>
            <a:endParaRPr lang="zh-CN" altLang="en-US" sz="2800" dirty="0">
              <a:solidFill>
                <a:schemeClr val="tx2"/>
              </a:solidFill>
              <a:cs typeface="+mn-ea"/>
            </a:endParaRPr>
          </a:p>
          <a:p>
            <a:pPr algn="just">
              <a:lnSpc>
                <a:spcPct val="130000"/>
              </a:lnSpc>
            </a:pPr>
            <a:endParaRPr lang="zh-CN" altLang="en-US" sz="2800" dirty="0">
              <a:solidFill>
                <a:schemeClr val="tx2"/>
              </a:solidFill>
              <a:cs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研讨题目</a:t>
            </a:r>
          </a:p>
        </p:txBody>
      </p:sp>
      <p:sp>
        <p:nvSpPr>
          <p:cNvPr id="35" name="文本框 34"/>
          <p:cNvSpPr txBox="1"/>
          <p:nvPr/>
        </p:nvSpPr>
        <p:spPr>
          <a:xfrm>
            <a:off x="515936" y="2191119"/>
            <a:ext cx="11070064" cy="2872838"/>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en-US" altLang="zh-CN" sz="2400" b="1" kern="0" dirty="0">
                <a:latin typeface="Times New Roman" panose="02020603050405020304" pitchFamily="18" charset="0"/>
                <a:ea typeface="Tahoma" panose="020B0604030504040204" pitchFamily="34" charset="0"/>
                <a:cs typeface="Times New Roman" panose="02020603050405020304" pitchFamily="18" charset="0"/>
              </a:rPr>
              <a:t>1. </a:t>
            </a:r>
            <a:r>
              <a:rPr lang="zh-CN" altLang="en-US" sz="2400" kern="0" dirty="0">
                <a:latin typeface="Times New Roman" panose="02020603050405020304" pitchFamily="18" charset="0"/>
                <a:cs typeface="Times New Roman" panose="02020603050405020304" pitchFamily="18" charset="0"/>
              </a:rPr>
              <a:t>对</a:t>
            </a:r>
            <a:r>
              <a:rPr lang="en-US" altLang="zh-CN" sz="2400" kern="0" dirty="0">
                <a:latin typeface="Times New Roman" panose="02020603050405020304" pitchFamily="18" charset="0"/>
                <a:ea typeface="Tahoma" panose="020B0604030504040204" pitchFamily="34" charset="0"/>
                <a:cs typeface="Times New Roman" panose="02020603050405020304" pitchFamily="18" charset="0"/>
              </a:rPr>
              <a:t>school</a:t>
            </a:r>
            <a:r>
              <a:rPr lang="zh-CN" altLang="en-US" sz="2400" kern="0" dirty="0">
                <a:latin typeface="Times New Roman" panose="02020603050405020304" pitchFamily="18" charset="0"/>
                <a:cs typeface="Times New Roman" panose="02020603050405020304" pitchFamily="18" charset="0"/>
              </a:rPr>
              <a:t>数据库，说明每个表的主键外键。在学生表中的</a:t>
            </a:r>
            <a:r>
              <a:rPr lang="en-US" altLang="zh-CN" sz="2400" kern="0" dirty="0" err="1">
                <a:latin typeface="Times New Roman" panose="02020603050405020304" pitchFamily="18" charset="0"/>
                <a:ea typeface="Tahoma" panose="020B0604030504040204" pitchFamily="34" charset="0"/>
                <a:cs typeface="Times New Roman" panose="02020603050405020304" pitchFamily="18" charset="0"/>
              </a:rPr>
              <a:t>yxh</a:t>
            </a:r>
            <a:r>
              <a:rPr lang="zh-CN" altLang="en-US" sz="2400" kern="0" dirty="0">
                <a:latin typeface="Times New Roman" panose="02020603050405020304" pitchFamily="18" charset="0"/>
                <a:cs typeface="Times New Roman" panose="02020603050405020304" pitchFamily="18" charset="0"/>
              </a:rPr>
              <a:t>字段输入</a:t>
            </a:r>
            <a:r>
              <a:rPr lang="en-US" altLang="zh-CN" sz="2400" kern="0" dirty="0">
                <a:latin typeface="Times New Roman" panose="02020603050405020304" pitchFamily="18" charset="0"/>
                <a:cs typeface="Times New Roman" panose="02020603050405020304" pitchFamily="18" charset="0"/>
              </a:rPr>
              <a:t>"</a:t>
            </a:r>
            <a:r>
              <a:rPr lang="en-US" altLang="zh-CN" sz="2400" kern="0" dirty="0">
                <a:latin typeface="Times New Roman" panose="02020603050405020304" pitchFamily="18" charset="0"/>
                <a:ea typeface="Tahoma" panose="020B0604030504040204" pitchFamily="34" charset="0"/>
                <a:cs typeface="Times New Roman" panose="02020603050405020304" pitchFamily="18" charset="0"/>
              </a:rPr>
              <a:t>03"</a:t>
            </a:r>
            <a:r>
              <a:rPr lang="zh-CN" altLang="en-US" sz="2400" kern="0" dirty="0">
                <a:latin typeface="Times New Roman" panose="02020603050405020304" pitchFamily="18" charset="0"/>
                <a:cs typeface="Times New Roman" panose="02020603050405020304" pitchFamily="18" charset="0"/>
              </a:rPr>
              <a:t>、</a:t>
            </a:r>
            <a:r>
              <a:rPr lang="en-US" altLang="zh-CN" sz="2400" kern="0" dirty="0">
                <a:latin typeface="Times New Roman" panose="02020603050405020304" pitchFamily="18" charset="0"/>
                <a:cs typeface="Times New Roman" panose="02020603050405020304" pitchFamily="18" charset="0"/>
              </a:rPr>
              <a:t>"</a:t>
            </a:r>
            <a:r>
              <a:rPr lang="en-US" altLang="zh-CN" sz="2400" kern="0" dirty="0">
                <a:latin typeface="Times New Roman" panose="02020603050405020304" pitchFamily="18" charset="0"/>
                <a:ea typeface="Tahoma" panose="020B0604030504040204" pitchFamily="34" charset="0"/>
                <a:cs typeface="Times New Roman" panose="02020603050405020304" pitchFamily="18" charset="0"/>
              </a:rPr>
              <a:t>05"</a:t>
            </a:r>
            <a:r>
              <a:rPr lang="zh-CN" altLang="en-US" sz="2400" kern="0" dirty="0">
                <a:latin typeface="Times New Roman" panose="02020603050405020304" pitchFamily="18" charset="0"/>
                <a:cs typeface="Times New Roman" panose="02020603050405020304" pitchFamily="18" charset="0"/>
              </a:rPr>
              <a:t>或在院系表中删除</a:t>
            </a:r>
            <a:r>
              <a:rPr lang="en-US" altLang="zh-CN" sz="2400" kern="0" dirty="0" err="1">
                <a:latin typeface="Times New Roman" panose="02020603050405020304" pitchFamily="18" charset="0"/>
                <a:ea typeface="Tahoma" panose="020B0604030504040204" pitchFamily="34" charset="0"/>
                <a:cs typeface="Times New Roman" panose="02020603050405020304" pitchFamily="18" charset="0"/>
              </a:rPr>
              <a:t>yxh</a:t>
            </a:r>
            <a:r>
              <a:rPr lang="zh-CN" altLang="en-US" sz="2400" kern="0" dirty="0">
                <a:latin typeface="Times New Roman" panose="02020603050405020304" pitchFamily="18" charset="0"/>
                <a:cs typeface="Times New Roman" panose="02020603050405020304" pitchFamily="18" charset="0"/>
              </a:rPr>
              <a:t>为</a:t>
            </a:r>
            <a:r>
              <a:rPr lang="en-US" altLang="zh-CN" sz="2400" kern="0" dirty="0">
                <a:latin typeface="Times New Roman" panose="02020603050405020304" pitchFamily="18" charset="0"/>
                <a:cs typeface="Times New Roman" panose="02020603050405020304" pitchFamily="18" charset="0"/>
              </a:rPr>
              <a:t>"</a:t>
            </a:r>
            <a:r>
              <a:rPr lang="en-US" altLang="zh-CN" sz="2400" kern="0" dirty="0">
                <a:latin typeface="Times New Roman" panose="02020603050405020304" pitchFamily="18" charset="0"/>
                <a:ea typeface="Tahoma" panose="020B0604030504040204" pitchFamily="34" charset="0"/>
                <a:cs typeface="Times New Roman" panose="02020603050405020304" pitchFamily="18" charset="0"/>
              </a:rPr>
              <a:t>02"</a:t>
            </a:r>
            <a:r>
              <a:rPr lang="zh-CN" altLang="en-US" sz="2400" kern="0" dirty="0">
                <a:latin typeface="Times New Roman" panose="02020603050405020304" pitchFamily="18" charset="0"/>
                <a:cs typeface="Times New Roman" panose="02020603050405020304" pitchFamily="18" charset="0"/>
              </a:rPr>
              <a:t>、</a:t>
            </a:r>
            <a:r>
              <a:rPr lang="en-US" altLang="zh-CN" sz="2400" kern="0" dirty="0">
                <a:latin typeface="Times New Roman" panose="02020603050405020304" pitchFamily="18" charset="0"/>
                <a:cs typeface="Times New Roman" panose="02020603050405020304" pitchFamily="18" charset="0"/>
              </a:rPr>
              <a:t>"</a:t>
            </a:r>
            <a:r>
              <a:rPr lang="en-US" altLang="zh-CN" sz="2400" kern="0" dirty="0">
                <a:latin typeface="Times New Roman" panose="02020603050405020304" pitchFamily="18" charset="0"/>
                <a:ea typeface="Tahoma" panose="020B0604030504040204" pitchFamily="34" charset="0"/>
                <a:cs typeface="Times New Roman" panose="02020603050405020304" pitchFamily="18" charset="0"/>
              </a:rPr>
              <a:t>03"</a:t>
            </a:r>
            <a:r>
              <a:rPr lang="zh-CN" altLang="en-US" sz="2400" kern="0" dirty="0">
                <a:latin typeface="Times New Roman" panose="02020603050405020304" pitchFamily="18" charset="0"/>
                <a:cs typeface="Times New Roman" panose="02020603050405020304" pitchFamily="18" charset="0"/>
              </a:rPr>
              <a:t>记录，会有什么结果？为什么？如果不定义外键会怎样？如果定义了外键，添加数据和删除数据是否有顺序限制</a:t>
            </a:r>
            <a:endParaRPr lang="en-US" altLang="zh-CN" sz="2400" dirty="0">
              <a:latin typeface="Times New Roman" panose="02020603050405020304" pitchFamily="18" charset="0"/>
              <a:ea typeface="Tahoma" panose="020B0604030504040204" pitchFamily="34" charset="0"/>
              <a:cs typeface="Times New Roman" panose="02020603050405020304" pitchFamily="18" charset="0"/>
            </a:endParaRPr>
          </a:p>
          <a:p>
            <a:pPr algn="l">
              <a:lnSpc>
                <a:spcPct val="120000"/>
              </a:lnSpc>
              <a:spcBef>
                <a:spcPts val="600"/>
              </a:spcBef>
            </a:pPr>
            <a:r>
              <a:rPr lang="en-US" altLang="zh-CN" sz="2400" b="1" dirty="0">
                <a:latin typeface="Times New Roman" panose="02020603050405020304" pitchFamily="18" charset="0"/>
                <a:ea typeface="Tahoma" panose="020B0604030504040204" pitchFamily="34"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如果</a:t>
            </a:r>
            <a:r>
              <a:rPr lang="en-US" altLang="zh-CN" sz="2400" dirty="0">
                <a:latin typeface="Times New Roman" panose="02020603050405020304" pitchFamily="18" charset="0"/>
                <a:ea typeface="Tahoma" panose="020B0604030504040204" pitchFamily="34" charset="0"/>
                <a:cs typeface="Times New Roman" panose="02020603050405020304" pitchFamily="18" charset="0"/>
              </a:rPr>
              <a:t>O</a:t>
            </a:r>
            <a:r>
              <a:rPr lang="zh-CN" altLang="en-US" sz="2400" dirty="0">
                <a:latin typeface="Times New Roman" panose="02020603050405020304" pitchFamily="18" charset="0"/>
                <a:cs typeface="Times New Roman" panose="02020603050405020304" pitchFamily="18" charset="0"/>
              </a:rPr>
              <a:t>表加一个开课编号</a:t>
            </a:r>
            <a:r>
              <a:rPr lang="en-US" altLang="zh-CN" sz="2400" dirty="0">
                <a:latin typeface="Times New Roman" panose="02020603050405020304" pitchFamily="18" charset="0"/>
                <a:ea typeface="Tahoma" panose="020B0604030504040204" pitchFamily="34"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标识码</a:t>
            </a:r>
            <a:r>
              <a:rPr lang="en-US" altLang="zh-CN" sz="2400" dirty="0">
                <a:latin typeface="Times New Roman" panose="02020603050405020304" pitchFamily="18" charset="0"/>
                <a:ea typeface="Tahoma" panose="020B0604030504040204" pitchFamily="34"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会带来哪些影响</a:t>
            </a:r>
            <a:r>
              <a:rPr lang="en-US" altLang="zh-CN" sz="2400" dirty="0">
                <a:latin typeface="Times New Roman" panose="02020603050405020304" pitchFamily="18" charset="0"/>
                <a:ea typeface="Tahoma" panose="020B0604030504040204" pitchFamily="34"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优缺点</a:t>
            </a:r>
            <a:r>
              <a:rPr lang="en-US" altLang="zh-CN" sz="2400" dirty="0">
                <a:latin typeface="Times New Roman" panose="02020603050405020304" pitchFamily="18" charset="0"/>
                <a:ea typeface="Tahoma" panose="020B0604030504040204" pitchFamily="34" charset="0"/>
                <a:cs typeface="Times New Roman" panose="02020603050405020304" pitchFamily="18" charset="0"/>
              </a:rPr>
              <a:t>)?</a:t>
            </a:r>
          </a:p>
          <a:p>
            <a:pPr algn="l">
              <a:lnSpc>
                <a:spcPct val="120000"/>
              </a:lnSpc>
              <a:spcBef>
                <a:spcPts val="600"/>
              </a:spcBef>
            </a:pPr>
            <a:r>
              <a:rPr lang="en-US" altLang="zh-CN" sz="2400" b="1" kern="0" dirty="0">
                <a:latin typeface="Times New Roman" panose="02020603050405020304" pitchFamily="18" charset="0"/>
                <a:ea typeface="Tahoma" panose="020B0604030504040204" pitchFamily="34" charset="0"/>
                <a:cs typeface="Times New Roman" panose="02020603050405020304" pitchFamily="18" charset="0"/>
              </a:rPr>
              <a:t>3. </a:t>
            </a:r>
            <a:r>
              <a:rPr lang="zh-CN" altLang="en-US" sz="2400" kern="0" dirty="0">
                <a:latin typeface="Times New Roman" panose="02020603050405020304" pitchFamily="18" charset="0"/>
                <a:cs typeface="Times New Roman" panose="02020603050405020304" pitchFamily="18" charset="0"/>
              </a:rPr>
              <a:t>什么是关系型数据库？什么是非关系型数据库？它们有什么区别？国产和国外分别各举</a:t>
            </a:r>
            <a:r>
              <a:rPr lang="en-US" altLang="zh-CN" sz="2400" kern="0" dirty="0">
                <a:latin typeface="Times New Roman" panose="02020603050405020304" pitchFamily="18" charset="0"/>
                <a:ea typeface="Tahoma" panose="020B0604030504040204" pitchFamily="34" charset="0"/>
                <a:cs typeface="Times New Roman" panose="02020603050405020304" pitchFamily="18" charset="0"/>
              </a:rPr>
              <a:t>1</a:t>
            </a:r>
            <a:r>
              <a:rPr lang="zh-CN" altLang="en-US" sz="2400" kern="0" dirty="0">
                <a:latin typeface="Times New Roman" panose="02020603050405020304" pitchFamily="18" charset="0"/>
                <a:cs typeface="Times New Roman" panose="02020603050405020304" pitchFamily="18" charset="0"/>
              </a:rPr>
              <a:t>个典型产品简单介绍他们特点</a:t>
            </a:r>
          </a:p>
        </p:txBody>
      </p:sp>
      <p:sp>
        <p:nvSpPr>
          <p:cNvPr id="12" name="文本框 11"/>
          <p:cNvSpPr txBox="1"/>
          <p:nvPr/>
        </p:nvSpPr>
        <p:spPr>
          <a:xfrm>
            <a:off x="515938" y="1385739"/>
            <a:ext cx="7184575"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题目</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2</a:t>
            </a:r>
            <a:endParaRPr lang="zh-CN" altLang="en-US" dirty="0"/>
          </a:p>
        </p:txBody>
      </p:sp>
      <p:sp>
        <p:nvSpPr>
          <p:cNvPr id="4" name="文本占位符 3"/>
          <p:cNvSpPr>
            <a:spLocks noGrp="1"/>
          </p:cNvSpPr>
          <p:nvPr>
            <p:ph type="body" sz="quarter" idx="12"/>
          </p:nvPr>
        </p:nvSpPr>
        <p:spPr/>
        <p:txBody>
          <a:bodyPr/>
          <a:lstStyle/>
          <a:p>
            <a:r>
              <a:rPr lang="en-US" altLang="zh-CN" dirty="0"/>
              <a:t>02</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5" y="1390549"/>
            <a:ext cx="9334487"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如果</a:t>
            </a:r>
            <a:r>
              <a:rPr lang="en-US" altLang="zh-CN" sz="2800" dirty="0">
                <a:gradFill>
                  <a:gsLst>
                    <a:gs pos="100000">
                      <a:schemeClr val="accent4"/>
                    </a:gs>
                    <a:gs pos="23000">
                      <a:schemeClr val="accent1">
                        <a:alpha val="95000"/>
                      </a:schemeClr>
                    </a:gs>
                  </a:gsLst>
                  <a:lin ang="2700000" scaled="1"/>
                </a:gradFill>
                <a:latin typeface="+mj-lt"/>
                <a:ea typeface="+mj-ea"/>
              </a:rPr>
              <a:t>O</a:t>
            </a:r>
            <a:r>
              <a:rPr lang="zh-CN" altLang="en-US" sz="2800" dirty="0">
                <a:gradFill>
                  <a:gsLst>
                    <a:gs pos="100000">
                      <a:schemeClr val="accent4"/>
                    </a:gs>
                    <a:gs pos="23000">
                      <a:schemeClr val="accent1">
                        <a:alpha val="95000"/>
                      </a:schemeClr>
                    </a:gs>
                  </a:gsLst>
                  <a:lin ang="2700000" scaled="1"/>
                </a:gradFill>
                <a:latin typeface="+mj-lt"/>
                <a:ea typeface="+mj-ea"/>
              </a:rPr>
              <a:t>表加一个开课编号</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标识码</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会带来哪些影响</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优缺点</a:t>
            </a:r>
            <a:r>
              <a:rPr lang="en-US" altLang="zh-CN" sz="2800" dirty="0">
                <a:gradFill>
                  <a:gsLst>
                    <a:gs pos="100000">
                      <a:schemeClr val="accent4"/>
                    </a:gs>
                    <a:gs pos="23000">
                      <a:schemeClr val="accent1">
                        <a:alpha val="95000"/>
                      </a:schemeClr>
                    </a:gs>
                  </a:gsLst>
                  <a:lin ang="2700000" scaled="1"/>
                </a:gradFill>
                <a:latin typeface="+mj-lt"/>
                <a:ea typeface="+mj-ea"/>
              </a:rPr>
              <a:t>)?</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stretch>
            <a:fillRect/>
          </a:stretch>
        </p:blipFill>
        <p:spPr>
          <a:xfrm>
            <a:off x="2637556" y="2178571"/>
            <a:ext cx="6916888" cy="3839726"/>
          </a:xfrm>
          <a:prstGeom prst="rect">
            <a:avLst/>
          </a:prstGeom>
        </p:spPr>
      </p:pic>
      <p:sp>
        <p:nvSpPr>
          <p:cNvPr id="10" name="文本框 9"/>
          <p:cNvSpPr txBox="1"/>
          <p:nvPr/>
        </p:nvSpPr>
        <p:spPr>
          <a:xfrm>
            <a:off x="5534152" y="5948291"/>
            <a:ext cx="877832"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O</a:t>
            </a:r>
            <a:r>
              <a:rPr lang="zh-CN" altLang="en-US" sz="2800" dirty="0">
                <a:gradFill>
                  <a:gsLst>
                    <a:gs pos="100000">
                      <a:schemeClr val="accent4"/>
                    </a:gs>
                    <a:gs pos="23000">
                      <a:schemeClr val="accent1">
                        <a:alpha val="95000"/>
                      </a:schemeClr>
                    </a:gs>
                  </a:gsLst>
                  <a:lin ang="2700000" scaled="1"/>
                </a:gradFill>
                <a:latin typeface="+mj-lt"/>
                <a:ea typeface="+mj-ea"/>
              </a:rPr>
              <a:t>表</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5" y="1390549"/>
            <a:ext cx="9334487"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如果</a:t>
            </a:r>
            <a:r>
              <a:rPr lang="en-US" altLang="zh-CN" sz="2800" dirty="0">
                <a:gradFill>
                  <a:gsLst>
                    <a:gs pos="100000">
                      <a:schemeClr val="accent4"/>
                    </a:gs>
                    <a:gs pos="23000">
                      <a:schemeClr val="accent1">
                        <a:alpha val="95000"/>
                      </a:schemeClr>
                    </a:gs>
                  </a:gsLst>
                  <a:lin ang="2700000" scaled="1"/>
                </a:gradFill>
                <a:latin typeface="+mj-lt"/>
                <a:ea typeface="+mj-ea"/>
              </a:rPr>
              <a:t>O</a:t>
            </a:r>
            <a:r>
              <a:rPr lang="zh-CN" altLang="en-US" sz="2800" dirty="0">
                <a:gradFill>
                  <a:gsLst>
                    <a:gs pos="100000">
                      <a:schemeClr val="accent4"/>
                    </a:gs>
                    <a:gs pos="23000">
                      <a:schemeClr val="accent1">
                        <a:alpha val="95000"/>
                      </a:schemeClr>
                    </a:gs>
                  </a:gsLst>
                  <a:lin ang="2700000" scaled="1"/>
                </a:gradFill>
                <a:latin typeface="+mj-lt"/>
                <a:ea typeface="+mj-ea"/>
              </a:rPr>
              <a:t>表加一个开课编号</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标识码</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会带来哪些影响</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优缺点</a:t>
            </a:r>
            <a:r>
              <a:rPr lang="en-US" altLang="zh-CN" sz="2800" dirty="0">
                <a:gradFill>
                  <a:gsLst>
                    <a:gs pos="100000">
                      <a:schemeClr val="accent4"/>
                    </a:gs>
                    <a:gs pos="23000">
                      <a:schemeClr val="accent1">
                        <a:alpha val="95000"/>
                      </a:schemeClr>
                    </a:gs>
                  </a:gsLst>
                  <a:lin ang="2700000" scaled="1"/>
                </a:gradFill>
                <a:latin typeface="+mj-lt"/>
                <a:ea typeface="+mj-ea"/>
              </a:rPr>
              <a:t>)?</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964406" y="5959985"/>
            <a:ext cx="2263186"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修改后的</a:t>
            </a:r>
            <a:r>
              <a:rPr lang="en-US" altLang="zh-CN" sz="2800" dirty="0">
                <a:gradFill>
                  <a:gsLst>
                    <a:gs pos="100000">
                      <a:schemeClr val="accent4"/>
                    </a:gs>
                    <a:gs pos="23000">
                      <a:schemeClr val="accent1">
                        <a:alpha val="95000"/>
                      </a:schemeClr>
                    </a:gs>
                  </a:gsLst>
                  <a:lin ang="2700000" scaled="1"/>
                </a:gradFill>
                <a:latin typeface="+mj-lt"/>
                <a:ea typeface="+mj-ea"/>
              </a:rPr>
              <a:t>O</a:t>
            </a:r>
            <a:r>
              <a:rPr lang="zh-CN" altLang="en-US" sz="2800" dirty="0">
                <a:gradFill>
                  <a:gsLst>
                    <a:gs pos="100000">
                      <a:schemeClr val="accent4"/>
                    </a:gs>
                    <a:gs pos="23000">
                      <a:schemeClr val="accent1">
                        <a:alpha val="95000"/>
                      </a:schemeClr>
                    </a:gs>
                  </a:gsLst>
                  <a:lin ang="2700000" scaled="1"/>
                </a:gradFill>
                <a:latin typeface="+mj-lt"/>
                <a:ea typeface="+mj-ea"/>
              </a:rPr>
              <a:t>表</a:t>
            </a:r>
          </a:p>
        </p:txBody>
      </p:sp>
      <p:pic>
        <p:nvPicPr>
          <p:cNvPr id="30" name="图片 29"/>
          <p:cNvPicPr>
            <a:picLocks noChangeAspect="1"/>
          </p:cNvPicPr>
          <p:nvPr/>
        </p:nvPicPr>
        <p:blipFill>
          <a:blip r:embed="rId4"/>
          <a:stretch>
            <a:fillRect/>
          </a:stretch>
        </p:blipFill>
        <p:spPr>
          <a:xfrm>
            <a:off x="1865779" y="2221957"/>
            <a:ext cx="8460441" cy="3721523"/>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5935" y="1390549"/>
            <a:ext cx="9334487"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如果</a:t>
            </a:r>
            <a:r>
              <a:rPr lang="en-US" altLang="zh-CN" sz="2800" dirty="0">
                <a:gradFill>
                  <a:gsLst>
                    <a:gs pos="100000">
                      <a:schemeClr val="accent4"/>
                    </a:gs>
                    <a:gs pos="23000">
                      <a:schemeClr val="accent1">
                        <a:alpha val="95000"/>
                      </a:schemeClr>
                    </a:gs>
                  </a:gsLst>
                  <a:lin ang="2700000" scaled="1"/>
                </a:gradFill>
                <a:latin typeface="+mj-lt"/>
                <a:ea typeface="+mj-ea"/>
              </a:rPr>
              <a:t>O</a:t>
            </a:r>
            <a:r>
              <a:rPr lang="zh-CN" altLang="en-US" sz="2800" dirty="0">
                <a:gradFill>
                  <a:gsLst>
                    <a:gs pos="100000">
                      <a:schemeClr val="accent4"/>
                    </a:gs>
                    <a:gs pos="23000">
                      <a:schemeClr val="accent1">
                        <a:alpha val="95000"/>
                      </a:schemeClr>
                    </a:gs>
                  </a:gsLst>
                  <a:lin ang="2700000" scaled="1"/>
                </a:gradFill>
                <a:latin typeface="+mj-lt"/>
                <a:ea typeface="+mj-ea"/>
              </a:rPr>
              <a:t>表加一个开课编号</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标识码</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会带来哪些影响</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优缺点</a:t>
            </a:r>
            <a:r>
              <a:rPr lang="en-US" altLang="zh-CN" sz="2800" dirty="0">
                <a:gradFill>
                  <a:gsLst>
                    <a:gs pos="100000">
                      <a:schemeClr val="accent4"/>
                    </a:gs>
                    <a:gs pos="23000">
                      <a:schemeClr val="accent1">
                        <a:alpha val="95000"/>
                      </a:schemeClr>
                    </a:gs>
                  </a:gsLst>
                  <a:lin ang="2700000" scaled="1"/>
                </a:gradFill>
                <a:latin typeface="+mj-lt"/>
                <a:ea typeface="+mj-ea"/>
              </a:rPr>
              <a:t>)?</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sp>
        <p:nvSpPr>
          <p:cNvPr id="4" name="文本框 3"/>
          <p:cNvSpPr txBox="1"/>
          <p:nvPr/>
        </p:nvSpPr>
        <p:spPr>
          <a:xfrm>
            <a:off x="606000" y="2149428"/>
            <a:ext cx="9334487"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缺点</a:t>
            </a:r>
          </a:p>
        </p:txBody>
      </p:sp>
      <p:sp>
        <p:nvSpPr>
          <p:cNvPr id="5" name="文本框 4"/>
          <p:cNvSpPr txBox="1"/>
          <p:nvPr/>
        </p:nvSpPr>
        <p:spPr>
          <a:xfrm>
            <a:off x="626174" y="2795035"/>
            <a:ext cx="5993094" cy="1127360"/>
          </a:xfrm>
          <a:prstGeom prst="rect">
            <a:avLst/>
          </a:prstGeom>
          <a:noFill/>
        </p:spPr>
        <p:txBody>
          <a:bodyPr wrap="square" rtlCol="0" anchor="t">
            <a:spAutoFit/>
          </a:bodyPr>
          <a:lstStyle/>
          <a:p>
            <a:pPr marL="0" indent="0">
              <a:lnSpc>
                <a:spcPct val="125000"/>
              </a:lnSpc>
              <a:buNone/>
            </a:pPr>
            <a:r>
              <a:rPr lang="zh-CN" altLang="en-US" sz="2800" dirty="0">
                <a:solidFill>
                  <a:schemeClr val="tx2"/>
                </a:solidFill>
                <a:cs typeface="+mn-ea"/>
              </a:rPr>
              <a:t>减少数据操作时间</a:t>
            </a:r>
            <a:endParaRPr lang="en-US" altLang="zh-CN" sz="2800" dirty="0">
              <a:solidFill>
                <a:schemeClr val="tx2"/>
              </a:solidFill>
              <a:cs typeface="+mn-ea"/>
            </a:endParaRPr>
          </a:p>
          <a:p>
            <a:pPr marL="0" indent="0">
              <a:lnSpc>
                <a:spcPct val="125000"/>
              </a:lnSpc>
              <a:buNone/>
            </a:pPr>
            <a:r>
              <a:rPr lang="zh-CN" altLang="en-US" sz="2800" dirty="0">
                <a:solidFill>
                  <a:schemeClr val="tx2"/>
                </a:solidFill>
                <a:cs typeface="+mn-ea"/>
              </a:rPr>
              <a:t>减少占用的存储空间</a:t>
            </a:r>
          </a:p>
        </p:txBody>
      </p:sp>
      <p:pic>
        <p:nvPicPr>
          <p:cNvPr id="18" name="图片 17"/>
          <p:cNvPicPr>
            <a:picLocks noChangeAspect="1"/>
          </p:cNvPicPr>
          <p:nvPr/>
        </p:nvPicPr>
        <p:blipFill>
          <a:blip r:embed="rId4"/>
          <a:stretch>
            <a:fillRect/>
          </a:stretch>
        </p:blipFill>
        <p:spPr>
          <a:xfrm>
            <a:off x="626174" y="4103664"/>
            <a:ext cx="5105534" cy="2008467"/>
          </a:xfrm>
          <a:prstGeom prst="rect">
            <a:avLst/>
          </a:prstGeom>
        </p:spPr>
      </p:pic>
      <p:pic>
        <p:nvPicPr>
          <p:cNvPr id="16" name="图片 15"/>
          <p:cNvPicPr>
            <a:picLocks noChangeAspect="1"/>
          </p:cNvPicPr>
          <p:nvPr/>
        </p:nvPicPr>
        <p:blipFill>
          <a:blip r:embed="rId5"/>
          <a:stretch>
            <a:fillRect/>
          </a:stretch>
        </p:blipFill>
        <p:spPr>
          <a:xfrm>
            <a:off x="4749881" y="2089467"/>
            <a:ext cx="6923305" cy="3726711"/>
          </a:xfrm>
          <a:prstGeom prst="rect">
            <a:avLst/>
          </a:prstGeom>
        </p:spPr>
      </p:pic>
      <p:sp>
        <p:nvSpPr>
          <p:cNvPr id="19" name="文本框 18"/>
          <p:cNvSpPr txBox="1"/>
          <p:nvPr/>
        </p:nvSpPr>
        <p:spPr>
          <a:xfrm>
            <a:off x="1967859" y="6131353"/>
            <a:ext cx="1654862" cy="421847"/>
          </a:xfrm>
          <a:prstGeom prst="rect">
            <a:avLst/>
          </a:prstGeom>
          <a:noFill/>
        </p:spPr>
        <p:txBody>
          <a:bodyPr wrap="square" rtlCol="0">
            <a:spAutoFit/>
          </a:bodyPr>
          <a:lstStyle/>
          <a:p>
            <a:pPr algn="just">
              <a:lnSpc>
                <a:spcPct val="130000"/>
              </a:lnSpc>
            </a:pPr>
            <a:r>
              <a:rPr lang="zh-CN" altLang="en-US" dirty="0">
                <a:gradFill>
                  <a:gsLst>
                    <a:gs pos="100000">
                      <a:schemeClr val="accent4"/>
                    </a:gs>
                    <a:gs pos="23000">
                      <a:schemeClr val="accent1">
                        <a:alpha val="95000"/>
                      </a:schemeClr>
                    </a:gs>
                  </a:gsLst>
                  <a:lin ang="2700000" scaled="1"/>
                </a:gradFill>
                <a:latin typeface="+mj-lt"/>
                <a:ea typeface="+mj-ea"/>
              </a:rPr>
              <a:t>修改后的</a:t>
            </a:r>
            <a:r>
              <a:rPr lang="en-US" altLang="zh-CN" dirty="0">
                <a:gradFill>
                  <a:gsLst>
                    <a:gs pos="100000">
                      <a:schemeClr val="accent4"/>
                    </a:gs>
                    <a:gs pos="23000">
                      <a:schemeClr val="accent1">
                        <a:alpha val="95000"/>
                      </a:schemeClr>
                    </a:gs>
                  </a:gsLst>
                  <a:lin ang="2700000" scaled="1"/>
                </a:gradFill>
                <a:latin typeface="+mj-lt"/>
                <a:ea typeface="+mj-ea"/>
              </a:rPr>
              <a:t>O</a:t>
            </a:r>
            <a:r>
              <a:rPr lang="zh-CN" altLang="en-US" dirty="0">
                <a:gradFill>
                  <a:gsLst>
                    <a:gs pos="100000">
                      <a:schemeClr val="accent4"/>
                    </a:gs>
                    <a:gs pos="23000">
                      <a:schemeClr val="accent1">
                        <a:alpha val="95000"/>
                      </a:schemeClr>
                    </a:gs>
                  </a:gsLst>
                  <a:lin ang="2700000" scaled="1"/>
                </a:gradFill>
                <a:latin typeface="+mj-lt"/>
                <a:ea typeface="+mj-ea"/>
              </a:rPr>
              <a:t>表</a:t>
            </a:r>
          </a:p>
        </p:txBody>
      </p:sp>
      <p:sp>
        <p:nvSpPr>
          <p:cNvPr id="20" name="文本框 19"/>
          <p:cNvSpPr txBox="1"/>
          <p:nvPr/>
        </p:nvSpPr>
        <p:spPr>
          <a:xfrm>
            <a:off x="8355314" y="5810656"/>
            <a:ext cx="694265" cy="531620"/>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E</a:t>
            </a:r>
            <a:r>
              <a:rPr lang="zh-CN" altLang="en-US" sz="2400" dirty="0">
                <a:gradFill>
                  <a:gsLst>
                    <a:gs pos="100000">
                      <a:schemeClr val="accent4"/>
                    </a:gs>
                    <a:gs pos="23000">
                      <a:schemeClr val="accent1">
                        <a:alpha val="95000"/>
                      </a:schemeClr>
                    </a:gs>
                  </a:gsLst>
                  <a:lin ang="2700000" scaled="1"/>
                </a:gradFill>
                <a:latin typeface="+mj-lt"/>
                <a:ea typeface="+mj-ea"/>
              </a:rPr>
              <a:t>表</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10031672" y="2795035"/>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7" name="组合 36"/>
          <p:cNvGrpSpPr/>
          <p:nvPr/>
        </p:nvGrpSpPr>
        <p:grpSpPr>
          <a:xfrm>
            <a:off x="8947046" y="5133869"/>
            <a:ext cx="2561891" cy="948932"/>
            <a:chOff x="6525925" y="3458153"/>
            <a:chExt cx="3091876" cy="540000"/>
          </a:xfrm>
        </p:grpSpPr>
        <p:sp>
          <p:nvSpPr>
            <p:cNvPr id="38" name="矩形: 对角圆角 37"/>
            <p:cNvSpPr/>
            <p:nvPr/>
          </p:nvSpPr>
          <p:spPr>
            <a:xfrm flipV="1">
              <a:off x="6525925" y="3458153"/>
              <a:ext cx="3091876" cy="540000"/>
            </a:xfrm>
            <a:prstGeom prst="round2DiagRect">
              <a:avLst>
                <a:gd name="adj1" fmla="val 32619"/>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39" name="文本框 38"/>
            <p:cNvSpPr txBox="1"/>
            <p:nvPr/>
          </p:nvSpPr>
          <p:spPr>
            <a:xfrm>
              <a:off x="6631863" y="3527345"/>
              <a:ext cx="2879999" cy="403844"/>
            </a:xfrm>
            <a:prstGeom prst="rect">
              <a:avLst/>
            </a:prstGeom>
            <a:noFill/>
          </p:spPr>
          <p:txBody>
            <a:bodyPr wrap="square" rtlCol="0">
              <a:spAutoFit/>
            </a:bodyPr>
            <a:lstStyle/>
            <a:p>
              <a:pPr algn="ctr"/>
              <a:r>
                <a:rPr lang="zh-CN" altLang="en-US" sz="2000" b="1" dirty="0">
                  <a:solidFill>
                    <a:schemeClr val="tx2"/>
                  </a:solidFill>
                  <a:latin typeface="+mn-ea"/>
                </a:rPr>
                <a:t>查询标识号</a:t>
              </a:r>
            </a:p>
            <a:p>
              <a:pPr algn="ctr"/>
              <a:r>
                <a:rPr lang="zh-CN" altLang="en-US" sz="2000" b="1" dirty="0">
                  <a:solidFill>
                    <a:schemeClr val="tx2"/>
                  </a:solidFill>
                  <a:latin typeface="+mn-ea"/>
                </a:rPr>
                <a:t>所对应的课程信息</a:t>
              </a:r>
            </a:p>
          </p:txBody>
        </p:sp>
      </p:grpSp>
      <p:grpSp>
        <p:nvGrpSpPr>
          <p:cNvPr id="40" name="组合 39"/>
          <p:cNvGrpSpPr/>
          <p:nvPr/>
        </p:nvGrpSpPr>
        <p:grpSpPr>
          <a:xfrm>
            <a:off x="8596969" y="2144619"/>
            <a:ext cx="3262047" cy="600999"/>
            <a:chOff x="6525925" y="3458153"/>
            <a:chExt cx="3091876" cy="540000"/>
          </a:xfrm>
        </p:grpSpPr>
        <p:sp>
          <p:nvSpPr>
            <p:cNvPr id="41" name="矩形: 对角圆角 40"/>
            <p:cNvSpPr/>
            <p:nvPr/>
          </p:nvSpPr>
          <p:spPr>
            <a:xfrm flipV="1">
              <a:off x="6525925" y="3458153"/>
              <a:ext cx="3091876" cy="540000"/>
            </a:xfrm>
            <a:prstGeom prst="round2DiagRect">
              <a:avLst>
                <a:gd name="adj1" fmla="val 32619"/>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42" name="文本框 41"/>
            <p:cNvSpPr txBox="1"/>
            <p:nvPr/>
          </p:nvSpPr>
          <p:spPr>
            <a:xfrm>
              <a:off x="6631862" y="3581727"/>
              <a:ext cx="2880000" cy="359500"/>
            </a:xfrm>
            <a:prstGeom prst="rect">
              <a:avLst/>
            </a:prstGeom>
            <a:noFill/>
          </p:spPr>
          <p:txBody>
            <a:bodyPr wrap="square" rtlCol="0">
              <a:spAutoFit/>
            </a:bodyPr>
            <a:lstStyle/>
            <a:p>
              <a:pPr algn="ctr"/>
              <a:r>
                <a:rPr lang="zh-CN" altLang="en-US" sz="2000" b="1" dirty="0">
                  <a:solidFill>
                    <a:schemeClr val="tx2"/>
                  </a:solidFill>
                  <a:latin typeface="Times New Roman" panose="02020603050405020304" pitchFamily="18" charset="0"/>
                  <a:cs typeface="Times New Roman" panose="02020603050405020304" pitchFamily="18" charset="0"/>
                </a:rPr>
                <a:t>查询</a:t>
              </a:r>
              <a:r>
                <a:rPr lang="en-US" altLang="zh-CN" sz="2000" b="1" dirty="0">
                  <a:solidFill>
                    <a:schemeClr val="tx2"/>
                  </a:solidFill>
                  <a:latin typeface="Times New Roman" panose="02020603050405020304" pitchFamily="18" charset="0"/>
                  <a:cs typeface="Times New Roman" panose="02020603050405020304" pitchFamily="18" charset="0"/>
                </a:rPr>
                <a:t>X</a:t>
              </a:r>
              <a:r>
                <a:rPr lang="zh-CN" altLang="en-US" sz="2000" b="1" dirty="0">
                  <a:solidFill>
                    <a:schemeClr val="tx2"/>
                  </a:solidFill>
                  <a:latin typeface="Times New Roman" panose="02020603050405020304" pitchFamily="18" charset="0"/>
                  <a:cs typeface="Times New Roman" panose="02020603050405020304" pitchFamily="18" charset="0"/>
                </a:rPr>
                <a:t>学生的课程信息</a:t>
              </a:r>
            </a:p>
          </p:txBody>
        </p:sp>
      </p:grpSp>
      <p:sp>
        <p:nvSpPr>
          <p:cNvPr id="2" name="文本框 1"/>
          <p:cNvSpPr txBox="1"/>
          <p:nvPr/>
        </p:nvSpPr>
        <p:spPr>
          <a:xfrm>
            <a:off x="515935" y="1390549"/>
            <a:ext cx="9334487"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如果</a:t>
            </a:r>
            <a:r>
              <a:rPr lang="en-US" altLang="zh-CN" sz="2800" dirty="0">
                <a:gradFill>
                  <a:gsLst>
                    <a:gs pos="100000">
                      <a:schemeClr val="accent4"/>
                    </a:gs>
                    <a:gs pos="23000">
                      <a:schemeClr val="accent1">
                        <a:alpha val="95000"/>
                      </a:schemeClr>
                    </a:gs>
                  </a:gsLst>
                  <a:lin ang="2700000" scaled="1"/>
                </a:gradFill>
                <a:latin typeface="+mj-lt"/>
                <a:ea typeface="+mj-ea"/>
              </a:rPr>
              <a:t>O</a:t>
            </a:r>
            <a:r>
              <a:rPr lang="zh-CN" altLang="en-US" sz="2800" dirty="0">
                <a:gradFill>
                  <a:gsLst>
                    <a:gs pos="100000">
                      <a:schemeClr val="accent4"/>
                    </a:gs>
                    <a:gs pos="23000">
                      <a:schemeClr val="accent1">
                        <a:alpha val="95000"/>
                      </a:schemeClr>
                    </a:gs>
                  </a:gsLst>
                  <a:lin ang="2700000" scaled="1"/>
                </a:gradFill>
                <a:latin typeface="+mj-lt"/>
                <a:ea typeface="+mj-ea"/>
              </a:rPr>
              <a:t>表加一个开课编号</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标识码</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会带来哪些影响</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优缺点</a:t>
            </a:r>
            <a:r>
              <a:rPr lang="en-US" altLang="zh-CN" sz="2800" dirty="0">
                <a:gradFill>
                  <a:gsLst>
                    <a:gs pos="100000">
                      <a:schemeClr val="accent4"/>
                    </a:gs>
                    <a:gs pos="23000">
                      <a:schemeClr val="accent1">
                        <a:alpha val="95000"/>
                      </a:schemeClr>
                    </a:gs>
                  </a:gsLst>
                  <a:lin ang="2700000" scaled="1"/>
                </a:gradFill>
                <a:latin typeface="+mj-lt"/>
                <a:ea typeface="+mj-ea"/>
              </a:rPr>
              <a:t>)?</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sp>
        <p:nvSpPr>
          <p:cNvPr id="4" name="文本框 3"/>
          <p:cNvSpPr txBox="1"/>
          <p:nvPr/>
        </p:nvSpPr>
        <p:spPr>
          <a:xfrm>
            <a:off x="606000" y="2149428"/>
            <a:ext cx="9334487"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缺点</a:t>
            </a:r>
          </a:p>
        </p:txBody>
      </p:sp>
      <p:sp>
        <p:nvSpPr>
          <p:cNvPr id="5" name="文本框 4"/>
          <p:cNvSpPr txBox="1"/>
          <p:nvPr/>
        </p:nvSpPr>
        <p:spPr>
          <a:xfrm>
            <a:off x="606000" y="2779039"/>
            <a:ext cx="5993094" cy="1165063"/>
          </a:xfrm>
          <a:prstGeom prst="rect">
            <a:avLst/>
          </a:prstGeom>
          <a:noFill/>
        </p:spPr>
        <p:txBody>
          <a:bodyPr wrap="square" rtlCol="0" anchor="t">
            <a:spAutoFit/>
          </a:bodyPr>
          <a:lstStyle/>
          <a:p>
            <a:pPr algn="just">
              <a:lnSpc>
                <a:spcPct val="130000"/>
              </a:lnSpc>
            </a:pPr>
            <a:r>
              <a:rPr lang="zh-CN" altLang="en-US" sz="2800" dirty="0">
                <a:solidFill>
                  <a:schemeClr val="tx2"/>
                </a:solidFill>
                <a:cs typeface="+mn-ea"/>
              </a:rPr>
              <a:t>查询数据时需要查询（关联）多表，</a:t>
            </a:r>
            <a:endParaRPr lang="en-US" altLang="zh-CN" sz="2800" dirty="0">
              <a:solidFill>
                <a:schemeClr val="tx2"/>
              </a:solidFill>
              <a:cs typeface="+mn-ea"/>
            </a:endParaRPr>
          </a:p>
          <a:p>
            <a:pPr algn="just">
              <a:lnSpc>
                <a:spcPct val="130000"/>
              </a:lnSpc>
            </a:pPr>
            <a:r>
              <a:rPr lang="zh-CN" altLang="en-US" sz="2800" dirty="0">
                <a:solidFill>
                  <a:schemeClr val="tx2"/>
                </a:solidFill>
                <a:cs typeface="+mn-ea"/>
              </a:rPr>
              <a:t>过程变得复杂</a:t>
            </a:r>
          </a:p>
        </p:txBody>
      </p:sp>
      <p:sp>
        <p:nvSpPr>
          <p:cNvPr id="6" name="流程图: 磁盘 5"/>
          <p:cNvSpPr/>
          <p:nvPr/>
        </p:nvSpPr>
        <p:spPr>
          <a:xfrm>
            <a:off x="9669192" y="3445452"/>
            <a:ext cx="1117600" cy="866069"/>
          </a:xfrm>
          <a:prstGeom prst="flowChartMagneticDisk">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2"/>
                </a:solidFill>
                <a:latin typeface="Times New Roman" panose="02020603050405020304" pitchFamily="18" charset="0"/>
                <a:cs typeface="Times New Roman" panose="02020603050405020304" pitchFamily="18" charset="0"/>
              </a:rPr>
              <a:t>E</a:t>
            </a:r>
            <a:r>
              <a:rPr lang="zh-CN" altLang="en-US" sz="2000" b="1" dirty="0">
                <a:solidFill>
                  <a:schemeClr val="tx2"/>
                </a:solidFill>
                <a:latin typeface="Times New Roman" panose="02020603050405020304" pitchFamily="18" charset="0"/>
                <a:cs typeface="Times New Roman" panose="02020603050405020304" pitchFamily="18" charset="0"/>
              </a:rPr>
              <a:t>表</a:t>
            </a:r>
          </a:p>
        </p:txBody>
      </p:sp>
      <p:sp>
        <p:nvSpPr>
          <p:cNvPr id="7" name="任意多边形: 形状 6"/>
          <p:cNvSpPr/>
          <p:nvPr/>
        </p:nvSpPr>
        <p:spPr>
          <a:xfrm>
            <a:off x="10031672" y="4394823"/>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流程图: 磁盘 7"/>
          <p:cNvSpPr/>
          <p:nvPr/>
        </p:nvSpPr>
        <p:spPr>
          <a:xfrm>
            <a:off x="6775572" y="5170155"/>
            <a:ext cx="1117600" cy="866069"/>
          </a:xfrm>
          <a:prstGeom prst="flowChartMagneticDisk">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2"/>
                </a:solidFill>
                <a:latin typeface="Times New Roman" panose="02020603050405020304" pitchFamily="18" charset="0"/>
                <a:cs typeface="Times New Roman" panose="02020603050405020304" pitchFamily="18" charset="0"/>
              </a:rPr>
              <a:t>O</a:t>
            </a:r>
            <a:r>
              <a:rPr lang="zh-CN" altLang="en-US" sz="2000" b="1" dirty="0">
                <a:solidFill>
                  <a:schemeClr val="tx2"/>
                </a:solidFill>
                <a:latin typeface="Times New Roman" panose="02020603050405020304" pitchFamily="18" charset="0"/>
                <a:cs typeface="Times New Roman" panose="02020603050405020304" pitchFamily="18" charset="0"/>
              </a:rPr>
              <a:t>表</a:t>
            </a:r>
          </a:p>
        </p:txBody>
      </p:sp>
      <p:sp>
        <p:nvSpPr>
          <p:cNvPr id="9" name="任意多边形: 形状 8"/>
          <p:cNvSpPr/>
          <p:nvPr/>
        </p:nvSpPr>
        <p:spPr>
          <a:xfrm rot="5400000">
            <a:off x="8223787" y="5302689"/>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框 9"/>
          <p:cNvSpPr txBox="1"/>
          <p:nvPr/>
        </p:nvSpPr>
        <p:spPr>
          <a:xfrm>
            <a:off x="6210637" y="6153090"/>
            <a:ext cx="2386332" cy="400110"/>
          </a:xfrm>
          <a:prstGeom prst="rect">
            <a:avLst/>
          </a:prstGeom>
          <a:noFill/>
        </p:spPr>
        <p:txBody>
          <a:bodyPr wrap="square" rtlCol="0">
            <a:spAutoFit/>
          </a:bodyPr>
          <a:lstStyle/>
          <a:p>
            <a:pPr algn="ctr"/>
            <a:r>
              <a:rPr lang="zh-CN" altLang="en-US" sz="2000" dirty="0">
                <a:solidFill>
                  <a:schemeClr val="tx2"/>
                </a:solidFill>
                <a:latin typeface="+mn-ea"/>
              </a:rPr>
              <a:t>课程具体信息</a:t>
            </a:r>
          </a:p>
        </p:txBody>
      </p:sp>
      <p:sp>
        <p:nvSpPr>
          <p:cNvPr id="14" name="文本框 13"/>
          <p:cNvSpPr txBox="1"/>
          <p:nvPr/>
        </p:nvSpPr>
        <p:spPr>
          <a:xfrm>
            <a:off x="7967621" y="3567966"/>
            <a:ext cx="1505975" cy="707886"/>
          </a:xfrm>
          <a:prstGeom prst="rect">
            <a:avLst/>
          </a:prstGeom>
          <a:noFill/>
        </p:spPr>
        <p:txBody>
          <a:bodyPr wrap="square">
            <a:spAutoFit/>
          </a:bodyPr>
          <a:lstStyle/>
          <a:p>
            <a:r>
              <a:rPr lang="zh-CN" altLang="en-US" sz="2000" dirty="0">
                <a:solidFill>
                  <a:schemeClr val="tx2"/>
                </a:solidFill>
                <a:latin typeface="+mn-ea"/>
              </a:rPr>
              <a:t>只有标识号</a:t>
            </a:r>
            <a:endParaRPr lang="en-US" altLang="zh-CN" sz="2000" dirty="0">
              <a:solidFill>
                <a:schemeClr val="tx2"/>
              </a:solidFill>
              <a:latin typeface="+mn-ea"/>
            </a:endParaRPr>
          </a:p>
          <a:p>
            <a:r>
              <a:rPr lang="zh-CN" altLang="en-US" sz="2000" dirty="0">
                <a:solidFill>
                  <a:schemeClr val="tx2"/>
                </a:solidFill>
                <a:latin typeface="+mn-ea"/>
              </a:rPr>
              <a:t>无具体信息</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3</a:t>
            </a:r>
            <a:endParaRPr lang="zh-CN" altLang="en-US" dirty="0"/>
          </a:p>
        </p:txBody>
      </p:sp>
      <p:sp>
        <p:nvSpPr>
          <p:cNvPr id="4" name="文本占位符 3"/>
          <p:cNvSpPr>
            <a:spLocks noGrp="1"/>
          </p:cNvSpPr>
          <p:nvPr>
            <p:ph type="body" sz="quarter" idx="12"/>
          </p:nvPr>
        </p:nvSpPr>
        <p:spPr/>
        <p:txBody>
          <a:bodyPr/>
          <a:lstStyle/>
          <a:p>
            <a:r>
              <a:rPr lang="en-US" altLang="zh-CN" dirty="0"/>
              <a:t>03</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关系型数据库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6000" y="2279314"/>
            <a:ext cx="10979999" cy="1011752"/>
          </a:xfrm>
          <a:prstGeom prst="rect">
            <a:avLst/>
          </a:prstGeom>
          <a:noFill/>
        </p:spPr>
        <p:txBody>
          <a:bodyPr wrap="square" rtlCol="0">
            <a:spAutoFit/>
          </a:bodyPr>
          <a:lstStyle/>
          <a:p>
            <a:pPr algn="just">
              <a:lnSpc>
                <a:spcPct val="130000"/>
              </a:lnSpc>
            </a:pPr>
            <a:r>
              <a:rPr lang="zh-CN" altLang="en-US" sz="2400" b="1" dirty="0">
                <a:solidFill>
                  <a:schemeClr val="accent4"/>
                </a:solidFill>
              </a:rPr>
              <a:t>数据库</a:t>
            </a:r>
            <a:r>
              <a:rPr lang="en-US" altLang="zh-CN" sz="2400" b="1" dirty="0">
                <a:solidFill>
                  <a:schemeClr val="accent4"/>
                </a:solidFill>
              </a:rPr>
              <a:t>(Database)</a:t>
            </a:r>
            <a:r>
              <a:rPr lang="zh-CN" altLang="en-US" sz="2400" b="1" dirty="0">
                <a:solidFill>
                  <a:schemeClr val="accent4"/>
                </a:solidFill>
              </a:rPr>
              <a:t>是按照一定数据结构来存储和管理数据的仓库，按照数据结构的不同可以分为关系型数据库</a:t>
            </a:r>
            <a:r>
              <a:rPr lang="en-US" altLang="zh-CN" sz="2400" b="1" dirty="0">
                <a:solidFill>
                  <a:schemeClr val="accent4"/>
                </a:solidFill>
              </a:rPr>
              <a:t>(SQL)</a:t>
            </a:r>
            <a:r>
              <a:rPr lang="zh-CN" altLang="en-US" sz="2400" b="1" dirty="0">
                <a:solidFill>
                  <a:schemeClr val="accent4"/>
                </a:solidFill>
              </a:rPr>
              <a:t>与非关系型数据库</a:t>
            </a:r>
            <a:r>
              <a:rPr lang="en-US" altLang="zh-CN" sz="2400" b="1" dirty="0">
                <a:solidFill>
                  <a:schemeClr val="accent4"/>
                </a:solidFill>
              </a:rPr>
              <a:t>(NoSQL)</a:t>
            </a:r>
            <a:r>
              <a:rPr lang="zh-CN" altLang="en-US" sz="2400" b="1" dirty="0">
                <a:solidFill>
                  <a:schemeClr val="accent4"/>
                </a:solidFill>
              </a:rPr>
              <a:t>。</a:t>
            </a:r>
          </a:p>
        </p:txBody>
      </p:sp>
      <p:sp>
        <p:nvSpPr>
          <p:cNvPr id="3" name="文本框 2"/>
          <p:cNvSpPr txBox="1"/>
          <p:nvPr/>
        </p:nvSpPr>
        <p:spPr>
          <a:xfrm>
            <a:off x="606001" y="3552097"/>
            <a:ext cx="10979999" cy="1011752"/>
          </a:xfrm>
          <a:prstGeom prst="rect">
            <a:avLst/>
          </a:prstGeom>
          <a:noFill/>
        </p:spPr>
        <p:txBody>
          <a:bodyPr wrap="square" rtlCol="0">
            <a:spAutoFit/>
          </a:bodyPr>
          <a:lstStyle/>
          <a:p>
            <a:pPr algn="just">
              <a:lnSpc>
                <a:spcPct val="130000"/>
              </a:lnSpc>
            </a:pPr>
            <a:r>
              <a:rPr lang="zh-CN" altLang="en-US" sz="2400" b="1" dirty="0">
                <a:solidFill>
                  <a:schemeClr val="accent4"/>
                </a:solidFill>
              </a:rPr>
              <a:t>关系型数据库是指采用了关系模型来组织数据的数据库，关系模型指的就是</a:t>
            </a:r>
            <a:r>
              <a:rPr lang="zh-CN" altLang="en-US" sz="2400" b="1" dirty="0">
                <a:solidFill>
                  <a:srgbClr val="FF0000"/>
                </a:solidFill>
              </a:rPr>
              <a:t>二维表格</a:t>
            </a:r>
            <a:r>
              <a:rPr lang="zh-CN" altLang="en-US" sz="2400" b="1" dirty="0">
                <a:solidFill>
                  <a:schemeClr val="accent4"/>
                </a:solidFill>
              </a:rPr>
              <a:t>模型，数据按照表的形式存储，然后多组表构成了一个数据库。</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00" y="5589503"/>
            <a:ext cx="2660759" cy="615549"/>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5528" y="4645065"/>
            <a:ext cx="2504424" cy="2504424"/>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4482" y="4840236"/>
            <a:ext cx="2348733" cy="1464044"/>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7014" y="4619937"/>
            <a:ext cx="2272863" cy="1704647"/>
          </a:xfrm>
          <a:prstGeom prst="rect">
            <a:avLst/>
          </a:prstGeom>
        </p:spPr>
      </p:pic>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关系型数据库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5938" y="2173678"/>
            <a:ext cx="10980000" cy="4372672"/>
          </a:xfrm>
          <a:prstGeom prst="rect">
            <a:avLst/>
          </a:prstGeom>
          <a:noFill/>
        </p:spPr>
        <p:txBody>
          <a:bodyPr wrap="square" rtlCol="0">
            <a:spAutoFit/>
          </a:bodyPr>
          <a:lstStyle/>
          <a:p>
            <a:pPr algn="just">
              <a:lnSpc>
                <a:spcPct val="130000"/>
              </a:lnSpc>
            </a:pPr>
            <a:r>
              <a:rPr lang="zh-CN" altLang="en-US" sz="2400" b="1" dirty="0">
                <a:solidFill>
                  <a:schemeClr val="accent4"/>
                </a:solidFill>
              </a:rPr>
              <a:t>关系模型中常用的概念有：</a:t>
            </a:r>
          </a:p>
          <a:p>
            <a:pPr algn="just">
              <a:lnSpc>
                <a:spcPct val="130000"/>
              </a:lnSpc>
            </a:pPr>
            <a:r>
              <a:rPr lang="zh-CN" altLang="en-US" sz="2400" b="1" dirty="0">
                <a:solidFill>
                  <a:schemeClr val="accent4"/>
                </a:solidFill>
              </a:rPr>
              <a:t>    </a:t>
            </a:r>
            <a:r>
              <a:rPr lang="zh-CN" altLang="en-US" sz="2400" b="1" dirty="0">
                <a:solidFill>
                  <a:srgbClr val="4D7BB2"/>
                </a:solidFill>
              </a:rPr>
              <a:t>关系</a:t>
            </a:r>
            <a:r>
              <a:rPr lang="zh-CN" altLang="en-US" sz="2400" b="1" dirty="0">
                <a:solidFill>
                  <a:schemeClr val="accent4"/>
                </a:solidFill>
              </a:rPr>
              <a:t>：指代一张二维表格，每张表格都有一个关系名，即</a:t>
            </a:r>
            <a:r>
              <a:rPr lang="zh-CN" altLang="en-US" sz="2400" b="1" dirty="0">
                <a:solidFill>
                  <a:srgbClr val="C00000"/>
                </a:solidFill>
              </a:rPr>
              <a:t>表名</a:t>
            </a:r>
            <a:r>
              <a:rPr lang="zh-CN" altLang="en-US" sz="2400" b="1" dirty="0">
                <a:solidFill>
                  <a:schemeClr val="accent4"/>
                </a:solidFill>
              </a:rPr>
              <a:t>；</a:t>
            </a:r>
          </a:p>
          <a:p>
            <a:pPr algn="just">
              <a:lnSpc>
                <a:spcPct val="130000"/>
              </a:lnSpc>
            </a:pPr>
            <a:r>
              <a:rPr lang="zh-CN" altLang="en-US" sz="2400" b="1" dirty="0">
                <a:solidFill>
                  <a:schemeClr val="accent4"/>
                </a:solidFill>
              </a:rPr>
              <a:t>    </a:t>
            </a:r>
            <a:r>
              <a:rPr lang="zh-CN" altLang="en-US" sz="2400" b="1" dirty="0">
                <a:solidFill>
                  <a:srgbClr val="4D7BB2"/>
                </a:solidFill>
              </a:rPr>
              <a:t>元组</a:t>
            </a:r>
            <a:r>
              <a:rPr lang="zh-CN" altLang="en-US" sz="2400" b="1" dirty="0">
                <a:solidFill>
                  <a:schemeClr val="accent4"/>
                </a:solidFill>
              </a:rPr>
              <a:t>：二维表格中的一行，在数据库中被称为</a:t>
            </a:r>
            <a:r>
              <a:rPr lang="zh-CN" altLang="en-US" sz="2400" b="1" dirty="0">
                <a:solidFill>
                  <a:srgbClr val="C00000"/>
                </a:solidFill>
              </a:rPr>
              <a:t>记录</a:t>
            </a:r>
            <a:r>
              <a:rPr lang="zh-CN" altLang="en-US" sz="2400" b="1" dirty="0">
                <a:solidFill>
                  <a:schemeClr val="accent4"/>
                </a:solidFill>
              </a:rPr>
              <a:t>；</a:t>
            </a:r>
          </a:p>
          <a:p>
            <a:pPr algn="just">
              <a:lnSpc>
                <a:spcPct val="130000"/>
              </a:lnSpc>
            </a:pPr>
            <a:r>
              <a:rPr lang="zh-CN" altLang="en-US" sz="2400" b="1" dirty="0">
                <a:solidFill>
                  <a:schemeClr val="accent4"/>
                </a:solidFill>
              </a:rPr>
              <a:t>    </a:t>
            </a:r>
            <a:r>
              <a:rPr lang="zh-CN" altLang="en-US" sz="2400" b="1" dirty="0">
                <a:solidFill>
                  <a:srgbClr val="4D7BB2"/>
                </a:solidFill>
              </a:rPr>
              <a:t>属性</a:t>
            </a:r>
            <a:r>
              <a:rPr lang="zh-CN" altLang="en-US" sz="2400" b="1" dirty="0">
                <a:solidFill>
                  <a:schemeClr val="accent4"/>
                </a:solidFill>
              </a:rPr>
              <a:t>：二维表格中的一列，在数据库中被称为</a:t>
            </a:r>
            <a:r>
              <a:rPr lang="zh-CN" altLang="en-US" sz="2400" b="1" dirty="0">
                <a:solidFill>
                  <a:srgbClr val="C00000"/>
                </a:solidFill>
              </a:rPr>
              <a:t>字段</a:t>
            </a:r>
            <a:r>
              <a:rPr lang="en-US" altLang="zh-CN" sz="2400" b="1" dirty="0">
                <a:solidFill>
                  <a:schemeClr val="accent4"/>
                </a:solidFill>
              </a:rPr>
              <a:t>(</a:t>
            </a:r>
            <a:r>
              <a:rPr lang="zh-CN" altLang="en-US" sz="2400" b="1" dirty="0">
                <a:solidFill>
                  <a:schemeClr val="accent4"/>
                </a:solidFill>
              </a:rPr>
              <a:t>包括字段名，数据类型</a:t>
            </a:r>
            <a:r>
              <a:rPr lang="en-US" altLang="zh-CN" sz="2400" b="1" dirty="0">
                <a:solidFill>
                  <a:schemeClr val="accent4"/>
                </a:solidFill>
              </a:rPr>
              <a:t>)</a:t>
            </a:r>
            <a:r>
              <a:rPr lang="zh-CN" altLang="en-US" sz="2400" b="1" dirty="0">
                <a:solidFill>
                  <a:schemeClr val="accent4"/>
                </a:solidFill>
              </a:rPr>
              <a:t>；</a:t>
            </a:r>
          </a:p>
          <a:p>
            <a:pPr algn="just">
              <a:lnSpc>
                <a:spcPct val="130000"/>
              </a:lnSpc>
            </a:pPr>
            <a:r>
              <a:rPr lang="zh-CN" altLang="en-US" sz="2400" b="1" dirty="0">
                <a:solidFill>
                  <a:schemeClr val="accent4"/>
                </a:solidFill>
              </a:rPr>
              <a:t>    </a:t>
            </a:r>
            <a:r>
              <a:rPr lang="zh-CN" altLang="en-US" sz="2400" b="1" dirty="0">
                <a:solidFill>
                  <a:srgbClr val="4D7BB2"/>
                </a:solidFill>
              </a:rPr>
              <a:t>域</a:t>
            </a:r>
            <a:r>
              <a:rPr lang="zh-CN" altLang="en-US" sz="2400" b="1" dirty="0">
                <a:solidFill>
                  <a:schemeClr val="accent4"/>
                </a:solidFill>
              </a:rPr>
              <a:t>：二维表格中每一列的取值范围；</a:t>
            </a:r>
          </a:p>
          <a:p>
            <a:pPr algn="just">
              <a:lnSpc>
                <a:spcPct val="130000"/>
              </a:lnSpc>
            </a:pPr>
            <a:r>
              <a:rPr lang="zh-CN" altLang="en-US" sz="2400" b="1" dirty="0">
                <a:solidFill>
                  <a:schemeClr val="accent4"/>
                </a:solidFill>
              </a:rPr>
              <a:t>    </a:t>
            </a:r>
            <a:r>
              <a:rPr lang="zh-CN" altLang="en-US" sz="2400" b="1" dirty="0">
                <a:solidFill>
                  <a:srgbClr val="4D7BB2"/>
                </a:solidFill>
              </a:rPr>
              <a:t>关键字</a:t>
            </a:r>
            <a:r>
              <a:rPr lang="zh-CN" altLang="en-US" sz="2400" b="1" dirty="0">
                <a:solidFill>
                  <a:schemeClr val="accent4"/>
                </a:solidFill>
              </a:rPr>
              <a:t>：表示特定元组</a:t>
            </a:r>
            <a:r>
              <a:rPr lang="en-US" altLang="zh-CN" sz="2400" b="1" dirty="0">
                <a:solidFill>
                  <a:schemeClr val="accent4"/>
                </a:solidFill>
              </a:rPr>
              <a:t>(</a:t>
            </a:r>
            <a:r>
              <a:rPr lang="zh-CN" altLang="en-US" sz="2400" b="1" dirty="0">
                <a:solidFill>
                  <a:schemeClr val="accent4"/>
                </a:solidFill>
              </a:rPr>
              <a:t>某一行</a:t>
            </a:r>
            <a:r>
              <a:rPr lang="en-US" altLang="zh-CN" sz="2400" b="1" dirty="0">
                <a:solidFill>
                  <a:schemeClr val="accent4"/>
                </a:solidFill>
              </a:rPr>
              <a:t>)</a:t>
            </a:r>
            <a:r>
              <a:rPr lang="zh-CN" altLang="en-US" sz="2400" b="1" dirty="0">
                <a:solidFill>
                  <a:schemeClr val="accent4"/>
                </a:solidFill>
              </a:rPr>
              <a:t>的属性，数据库中常称为</a:t>
            </a:r>
            <a:r>
              <a:rPr lang="zh-CN" altLang="en-US" sz="2400" b="1" dirty="0">
                <a:solidFill>
                  <a:srgbClr val="C00000"/>
                </a:solidFill>
              </a:rPr>
              <a:t>主键</a:t>
            </a:r>
            <a:r>
              <a:rPr lang="zh-CN" altLang="en-US" sz="2400" b="1" dirty="0">
                <a:solidFill>
                  <a:schemeClr val="accent4"/>
                </a:solidFill>
              </a:rPr>
              <a:t>，由一列或多列的值组成；</a:t>
            </a:r>
          </a:p>
          <a:p>
            <a:pPr algn="just">
              <a:lnSpc>
                <a:spcPct val="130000"/>
              </a:lnSpc>
            </a:pPr>
            <a:r>
              <a:rPr lang="zh-CN" altLang="en-US" sz="2400" b="1" dirty="0">
                <a:solidFill>
                  <a:schemeClr val="accent4"/>
                </a:solidFill>
              </a:rPr>
              <a:t>    </a:t>
            </a:r>
            <a:r>
              <a:rPr lang="zh-CN" altLang="en-US" sz="2400" b="1" dirty="0">
                <a:solidFill>
                  <a:srgbClr val="4D7BB2"/>
                </a:solidFill>
              </a:rPr>
              <a:t>关系模型</a:t>
            </a:r>
            <a:r>
              <a:rPr lang="zh-CN" altLang="en-US" sz="2400" b="1" dirty="0">
                <a:solidFill>
                  <a:schemeClr val="accent4"/>
                </a:solidFill>
              </a:rPr>
              <a:t>：对关系的描述。其格式为：关系名</a:t>
            </a:r>
            <a:r>
              <a:rPr lang="en-US" altLang="zh-CN" sz="2400" b="1" dirty="0">
                <a:solidFill>
                  <a:schemeClr val="accent4"/>
                </a:solidFill>
              </a:rPr>
              <a:t>(</a:t>
            </a:r>
            <a:r>
              <a:rPr lang="zh-CN" altLang="en-US" sz="2400" b="1" dirty="0">
                <a:solidFill>
                  <a:schemeClr val="accent4"/>
                </a:solidFill>
              </a:rPr>
              <a:t>属性</a:t>
            </a:r>
            <a:r>
              <a:rPr lang="en-US" altLang="zh-CN" sz="2400" b="1" dirty="0">
                <a:solidFill>
                  <a:schemeClr val="accent4"/>
                </a:solidFill>
              </a:rPr>
              <a:t>1</a:t>
            </a:r>
            <a:r>
              <a:rPr lang="zh-CN" altLang="en-US" sz="2400" b="1" dirty="0">
                <a:solidFill>
                  <a:schemeClr val="accent4"/>
                </a:solidFill>
              </a:rPr>
              <a:t>，属性</a:t>
            </a:r>
            <a:r>
              <a:rPr lang="en-US" altLang="zh-CN" sz="2400" b="1" dirty="0">
                <a:solidFill>
                  <a:schemeClr val="accent4"/>
                </a:solidFill>
              </a:rPr>
              <a:t>2</a:t>
            </a:r>
            <a:r>
              <a:rPr lang="zh-CN" altLang="en-US" sz="2400" b="1" dirty="0">
                <a:solidFill>
                  <a:schemeClr val="accent4"/>
                </a:solidFill>
              </a:rPr>
              <a:t>， </a:t>
            </a:r>
            <a:r>
              <a:rPr lang="en-US" altLang="zh-CN" sz="2400" b="1" dirty="0">
                <a:solidFill>
                  <a:schemeClr val="accent4"/>
                </a:solidFill>
              </a:rPr>
              <a:t>…</a:t>
            </a:r>
            <a:r>
              <a:rPr lang="zh-CN" altLang="en-US" sz="2400" b="1" dirty="0">
                <a:solidFill>
                  <a:schemeClr val="accent4"/>
                </a:solidFill>
              </a:rPr>
              <a:t>， 属性</a:t>
            </a:r>
            <a:r>
              <a:rPr lang="en-US" altLang="zh-CN" sz="2400" b="1" dirty="0">
                <a:solidFill>
                  <a:schemeClr val="accent4"/>
                </a:solidFill>
              </a:rPr>
              <a:t>N)</a:t>
            </a:r>
            <a:r>
              <a:rPr lang="zh-CN" altLang="en-US" sz="2400" b="1" dirty="0">
                <a:solidFill>
                  <a:schemeClr val="accent4"/>
                </a:solidFill>
              </a:rPr>
              <a:t>，在数据库中为表结构。</a:t>
            </a:r>
          </a:p>
        </p:txBody>
      </p:sp>
      <p:sp>
        <p:nvSpPr>
          <p:cNvPr id="3"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关系型数据库</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优点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5938" y="2121212"/>
            <a:ext cx="10980000" cy="4459554"/>
          </a:xfrm>
          <a:prstGeom prst="rect">
            <a:avLst/>
          </a:prstGeom>
          <a:noFill/>
        </p:spPr>
        <p:txBody>
          <a:bodyPr wrap="square" rtlCol="0">
            <a:spAutoFit/>
          </a:bodyPr>
          <a:lstStyle/>
          <a:p>
            <a:pPr algn="just">
              <a:lnSpc>
                <a:spcPct val="130000"/>
              </a:lnSpc>
            </a:pPr>
            <a:r>
              <a:rPr lang="zh-CN" altLang="en-US" sz="2000" b="1" dirty="0">
                <a:solidFill>
                  <a:schemeClr val="accent4"/>
                </a:solidFill>
              </a:rPr>
              <a:t>（</a:t>
            </a:r>
            <a:r>
              <a:rPr lang="en-US" altLang="zh-CN" sz="2000" b="1" dirty="0">
                <a:solidFill>
                  <a:schemeClr val="accent4"/>
                </a:solidFill>
              </a:rPr>
              <a:t>1</a:t>
            </a:r>
            <a:r>
              <a:rPr lang="zh-CN" altLang="en-US" sz="2000" b="1" dirty="0">
                <a:solidFill>
                  <a:schemeClr val="accent4"/>
                </a:solidFill>
              </a:rPr>
              <a:t>）</a:t>
            </a:r>
            <a:r>
              <a:rPr lang="zh-CN" altLang="en-US" sz="2000" b="1" dirty="0">
                <a:solidFill>
                  <a:srgbClr val="4D7BB2"/>
                </a:solidFill>
              </a:rPr>
              <a:t>存储方式</a:t>
            </a:r>
            <a:r>
              <a:rPr lang="zh-CN" altLang="en-US" sz="2000" b="1" dirty="0">
                <a:solidFill>
                  <a:schemeClr val="accent4"/>
                </a:solidFill>
              </a:rPr>
              <a:t>：采用表格的储存方式，数据以行和列的方式进行存储；</a:t>
            </a:r>
            <a:endParaRPr lang="en-US" altLang="zh-CN" sz="2000" b="1" dirty="0">
              <a:solidFill>
                <a:schemeClr val="accent4"/>
              </a:solidFill>
            </a:endParaRPr>
          </a:p>
          <a:p>
            <a:pPr algn="just">
              <a:lnSpc>
                <a:spcPct val="130000"/>
              </a:lnSpc>
            </a:pPr>
            <a:r>
              <a:rPr lang="zh-CN" altLang="en-US" sz="2000" b="1" dirty="0">
                <a:solidFill>
                  <a:schemeClr val="accent4"/>
                </a:solidFill>
              </a:rPr>
              <a:t>（</a:t>
            </a:r>
            <a:r>
              <a:rPr lang="en-US" altLang="zh-CN" sz="2000" b="1" dirty="0">
                <a:solidFill>
                  <a:schemeClr val="accent4"/>
                </a:solidFill>
              </a:rPr>
              <a:t>2</a:t>
            </a:r>
            <a:r>
              <a:rPr lang="zh-CN" altLang="en-US" sz="2000" b="1" dirty="0">
                <a:solidFill>
                  <a:schemeClr val="accent4"/>
                </a:solidFill>
              </a:rPr>
              <a:t>）</a:t>
            </a:r>
            <a:r>
              <a:rPr lang="zh-CN" altLang="en-US" sz="2000" b="1" dirty="0">
                <a:solidFill>
                  <a:srgbClr val="4D7BB2"/>
                </a:solidFill>
              </a:rPr>
              <a:t>存储结构</a:t>
            </a:r>
            <a:r>
              <a:rPr lang="zh-CN" altLang="en-US" sz="2000" b="1" dirty="0">
                <a:solidFill>
                  <a:schemeClr val="accent4"/>
                </a:solidFill>
              </a:rPr>
              <a:t>：按照结构化的方法存储数据，每个数据表都必须先对各个字段定义好（也就是先定义好表的结构），再根据表的结构存入数据。</a:t>
            </a:r>
            <a:endParaRPr lang="en-US" altLang="zh-CN" sz="2000" b="1" dirty="0">
              <a:solidFill>
                <a:schemeClr val="accent4"/>
              </a:solidFill>
            </a:endParaRPr>
          </a:p>
          <a:p>
            <a:pPr algn="just">
              <a:lnSpc>
                <a:spcPct val="130000"/>
              </a:lnSpc>
            </a:pPr>
            <a:r>
              <a:rPr lang="zh-CN" altLang="en-US" sz="2000" b="1" dirty="0">
                <a:solidFill>
                  <a:schemeClr val="accent4"/>
                </a:solidFill>
              </a:rPr>
              <a:t>（</a:t>
            </a:r>
            <a:r>
              <a:rPr lang="en-US" altLang="zh-CN" sz="2000" b="1" dirty="0">
                <a:solidFill>
                  <a:schemeClr val="accent4"/>
                </a:solidFill>
              </a:rPr>
              <a:t>3</a:t>
            </a:r>
            <a:r>
              <a:rPr lang="zh-CN" altLang="en-US" sz="2000" b="1" dirty="0">
                <a:solidFill>
                  <a:schemeClr val="accent4"/>
                </a:solidFill>
              </a:rPr>
              <a:t>）</a:t>
            </a:r>
            <a:r>
              <a:rPr lang="zh-CN" altLang="en-US" sz="2000" b="1" dirty="0">
                <a:solidFill>
                  <a:srgbClr val="4D7BB2"/>
                </a:solidFill>
              </a:rPr>
              <a:t>存储规范</a:t>
            </a:r>
            <a:r>
              <a:rPr lang="zh-CN" altLang="en-US" sz="2000" b="1" dirty="0">
                <a:solidFill>
                  <a:schemeClr val="accent4"/>
                </a:solidFill>
              </a:rPr>
              <a:t>：数据按照最小关系表的形式进行存储；</a:t>
            </a:r>
            <a:endParaRPr lang="en-US" altLang="zh-CN" sz="2000" b="1" dirty="0">
              <a:solidFill>
                <a:schemeClr val="accent4"/>
              </a:solidFill>
            </a:endParaRPr>
          </a:p>
          <a:p>
            <a:pPr algn="just">
              <a:lnSpc>
                <a:spcPct val="130000"/>
              </a:lnSpc>
            </a:pPr>
            <a:r>
              <a:rPr lang="zh-CN" altLang="en-US" sz="2000" b="1" dirty="0">
                <a:solidFill>
                  <a:schemeClr val="accent4"/>
                </a:solidFill>
              </a:rPr>
              <a:t>（</a:t>
            </a:r>
            <a:r>
              <a:rPr lang="en-US" altLang="zh-CN" sz="2000" b="1" dirty="0">
                <a:solidFill>
                  <a:schemeClr val="accent4"/>
                </a:solidFill>
              </a:rPr>
              <a:t>4</a:t>
            </a:r>
            <a:r>
              <a:rPr lang="zh-CN" altLang="en-US" sz="2000" b="1" dirty="0">
                <a:solidFill>
                  <a:schemeClr val="accent4"/>
                </a:solidFill>
              </a:rPr>
              <a:t>）</a:t>
            </a:r>
            <a:r>
              <a:rPr lang="zh-CN" altLang="en-US" sz="2000" b="1" dirty="0">
                <a:solidFill>
                  <a:srgbClr val="4D7BB2"/>
                </a:solidFill>
              </a:rPr>
              <a:t>查询方式</a:t>
            </a:r>
            <a:r>
              <a:rPr lang="zh-CN" altLang="en-US" sz="2000" b="1" dirty="0">
                <a:solidFill>
                  <a:schemeClr val="accent4"/>
                </a:solidFill>
              </a:rPr>
              <a:t>：使用结构化查询语言</a:t>
            </a:r>
            <a:r>
              <a:rPr lang="en-US" altLang="zh-CN" sz="2000" b="1" dirty="0">
                <a:solidFill>
                  <a:schemeClr val="accent4"/>
                </a:solidFill>
              </a:rPr>
              <a:t>(SQL)</a:t>
            </a:r>
            <a:r>
              <a:rPr lang="zh-CN" altLang="en-US" sz="2000" b="1" dirty="0">
                <a:solidFill>
                  <a:schemeClr val="accent4"/>
                </a:solidFill>
              </a:rPr>
              <a:t>对数据库进行查询，</a:t>
            </a:r>
            <a:r>
              <a:rPr lang="en-US" altLang="zh-CN" sz="2000" b="1" dirty="0">
                <a:solidFill>
                  <a:schemeClr val="accent4"/>
                </a:solidFill>
              </a:rPr>
              <a:t>SQL</a:t>
            </a:r>
            <a:r>
              <a:rPr lang="zh-CN" altLang="en-US" sz="2000" b="1" dirty="0">
                <a:solidFill>
                  <a:schemeClr val="accent4"/>
                </a:solidFill>
              </a:rPr>
              <a:t>能够支持数据库的</a:t>
            </a:r>
            <a:r>
              <a:rPr lang="en-US" altLang="zh-CN" sz="2000" b="1" dirty="0">
                <a:solidFill>
                  <a:schemeClr val="accent4"/>
                </a:solidFill>
              </a:rPr>
              <a:t>CRUD(</a:t>
            </a:r>
            <a:r>
              <a:rPr lang="zh-CN" altLang="en-US" sz="2000" b="1" dirty="0">
                <a:solidFill>
                  <a:schemeClr val="accent4"/>
                </a:solidFill>
              </a:rPr>
              <a:t>增删查改</a:t>
            </a:r>
            <a:r>
              <a:rPr lang="en-US" altLang="zh-CN" sz="2000" b="1" dirty="0">
                <a:solidFill>
                  <a:schemeClr val="accent4"/>
                </a:solidFill>
              </a:rPr>
              <a:t>)</a:t>
            </a:r>
            <a:r>
              <a:rPr lang="zh-CN" altLang="en-US" sz="2000" b="1" dirty="0">
                <a:solidFill>
                  <a:schemeClr val="accent4"/>
                </a:solidFill>
              </a:rPr>
              <a:t>的操作；</a:t>
            </a:r>
            <a:endParaRPr lang="en-US" altLang="zh-CN" sz="2000" b="1" dirty="0">
              <a:solidFill>
                <a:schemeClr val="accent4"/>
              </a:solidFill>
            </a:endParaRPr>
          </a:p>
          <a:p>
            <a:pPr algn="just">
              <a:lnSpc>
                <a:spcPct val="130000"/>
              </a:lnSpc>
            </a:pPr>
            <a:r>
              <a:rPr lang="zh-CN" altLang="en-US" sz="2000" b="1" dirty="0">
                <a:solidFill>
                  <a:schemeClr val="accent4"/>
                </a:solidFill>
              </a:rPr>
              <a:t>（</a:t>
            </a:r>
            <a:r>
              <a:rPr lang="en-US" altLang="zh-CN" sz="2000" b="1" dirty="0">
                <a:solidFill>
                  <a:schemeClr val="accent4"/>
                </a:solidFill>
              </a:rPr>
              <a:t>5</a:t>
            </a:r>
            <a:r>
              <a:rPr lang="zh-CN" altLang="en-US" sz="2000" b="1" dirty="0">
                <a:solidFill>
                  <a:schemeClr val="accent4"/>
                </a:solidFill>
              </a:rPr>
              <a:t>）</a:t>
            </a:r>
            <a:r>
              <a:rPr lang="zh-CN" altLang="en-US" sz="2000" b="1" dirty="0">
                <a:solidFill>
                  <a:srgbClr val="4D7BB2"/>
                </a:solidFill>
              </a:rPr>
              <a:t>规范化</a:t>
            </a:r>
            <a:r>
              <a:rPr lang="zh-CN" altLang="en-US" sz="2000" b="1" dirty="0">
                <a:solidFill>
                  <a:schemeClr val="accent4"/>
                </a:solidFill>
              </a:rPr>
              <a:t>：在关系型数据库中，一个数据实体</a:t>
            </a:r>
            <a:r>
              <a:rPr lang="en-US" altLang="zh-CN" sz="2000" b="1" dirty="0">
                <a:solidFill>
                  <a:schemeClr val="accent4"/>
                </a:solidFill>
              </a:rPr>
              <a:t>(</a:t>
            </a:r>
            <a:r>
              <a:rPr lang="zh-CN" altLang="en-US" sz="2000" b="1" dirty="0">
                <a:solidFill>
                  <a:schemeClr val="accent4"/>
                </a:solidFill>
              </a:rPr>
              <a:t>包括数组、列表和嵌套数据</a:t>
            </a:r>
            <a:r>
              <a:rPr lang="en-US" altLang="zh-CN" sz="2000" b="1" dirty="0">
                <a:solidFill>
                  <a:schemeClr val="accent4"/>
                </a:solidFill>
              </a:rPr>
              <a:t>)</a:t>
            </a:r>
            <a:r>
              <a:rPr lang="zh-CN" altLang="en-US" sz="2000" b="1" dirty="0">
                <a:solidFill>
                  <a:schemeClr val="accent4"/>
                </a:solidFill>
              </a:rPr>
              <a:t>一般首先要分割成多个部分，然后再对分割的部分进行规范化，规范化以后再分别存入到多张关系型数据表中；</a:t>
            </a:r>
            <a:endParaRPr lang="en-US" altLang="zh-CN" sz="2000" b="1" dirty="0">
              <a:solidFill>
                <a:schemeClr val="accent4"/>
              </a:solidFill>
            </a:endParaRPr>
          </a:p>
          <a:p>
            <a:pPr algn="just">
              <a:lnSpc>
                <a:spcPct val="130000"/>
              </a:lnSpc>
            </a:pPr>
            <a:r>
              <a:rPr lang="zh-CN" altLang="en-US" sz="2000" b="1" dirty="0">
                <a:solidFill>
                  <a:schemeClr val="accent4"/>
                </a:solidFill>
              </a:rPr>
              <a:t>（</a:t>
            </a:r>
            <a:r>
              <a:rPr lang="en-US" altLang="zh-CN" sz="2000" b="1" dirty="0">
                <a:solidFill>
                  <a:schemeClr val="accent4"/>
                </a:solidFill>
              </a:rPr>
              <a:t>6</a:t>
            </a:r>
            <a:r>
              <a:rPr lang="zh-CN" altLang="en-US" sz="2000" b="1" dirty="0">
                <a:solidFill>
                  <a:schemeClr val="accent4"/>
                </a:solidFill>
              </a:rPr>
              <a:t>）</a:t>
            </a:r>
            <a:r>
              <a:rPr lang="zh-CN" altLang="en-US" sz="2000" b="1" dirty="0">
                <a:solidFill>
                  <a:srgbClr val="4D7BB2"/>
                </a:solidFill>
              </a:rPr>
              <a:t>事务性</a:t>
            </a:r>
            <a:r>
              <a:rPr lang="zh-CN" altLang="en-US" sz="2000" b="1" dirty="0">
                <a:solidFill>
                  <a:schemeClr val="accent4"/>
                </a:solidFill>
              </a:rPr>
              <a:t>：强调</a:t>
            </a:r>
            <a:r>
              <a:rPr lang="en-US" altLang="zh-CN" sz="2000" b="1" dirty="0">
                <a:solidFill>
                  <a:schemeClr val="accent4"/>
                </a:solidFill>
              </a:rPr>
              <a:t>ACID</a:t>
            </a:r>
            <a:r>
              <a:rPr lang="zh-CN" altLang="en-US" sz="2000" b="1" dirty="0">
                <a:solidFill>
                  <a:schemeClr val="accent4"/>
                </a:solidFill>
              </a:rPr>
              <a:t>规则</a:t>
            </a:r>
            <a:r>
              <a:rPr lang="en-US" altLang="zh-CN" sz="2000" b="1" dirty="0">
                <a:solidFill>
                  <a:schemeClr val="accent4"/>
                </a:solidFill>
              </a:rPr>
              <a:t>(</a:t>
            </a:r>
            <a:r>
              <a:rPr lang="zh-CN" altLang="en-US" sz="2000" b="1" dirty="0">
                <a:solidFill>
                  <a:schemeClr val="accent4"/>
                </a:solidFill>
              </a:rPr>
              <a:t>原子性、一致性、隔离性、持久性</a:t>
            </a:r>
            <a:r>
              <a:rPr lang="en-US" altLang="zh-CN" sz="2000" b="1" dirty="0">
                <a:solidFill>
                  <a:schemeClr val="accent4"/>
                </a:solidFill>
              </a:rPr>
              <a:t>)</a:t>
            </a:r>
            <a:r>
              <a:rPr lang="zh-CN" altLang="en-US" sz="2000" b="1" dirty="0">
                <a:solidFill>
                  <a:schemeClr val="accent4"/>
                </a:solidFill>
              </a:rPr>
              <a:t>，可以满足对事务性要求较高或者需要进行复杂数据查询的数据操作，而且可以充分满足数据库操作的高性能和操作稳定性的要求。</a:t>
            </a:r>
          </a:p>
        </p:txBody>
      </p:sp>
      <p:sp>
        <p:nvSpPr>
          <p:cNvPr id="3"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关系型数据库</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缺点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5938" y="2214271"/>
            <a:ext cx="10980000" cy="3892540"/>
          </a:xfrm>
          <a:prstGeom prst="rect">
            <a:avLst/>
          </a:prstGeom>
          <a:noFill/>
        </p:spPr>
        <p:txBody>
          <a:bodyPr wrap="square" rtlCol="0">
            <a:spAutoFit/>
          </a:bodyPr>
          <a:lstStyle/>
          <a:p>
            <a:pPr algn="just">
              <a:lnSpc>
                <a:spcPct val="130000"/>
              </a:lnSpc>
            </a:pPr>
            <a:r>
              <a:rPr lang="zh-CN" altLang="en-US" sz="2400" b="1" dirty="0">
                <a:solidFill>
                  <a:schemeClr val="accent4"/>
                </a:solidFill>
              </a:rPr>
              <a:t>（</a:t>
            </a:r>
            <a:r>
              <a:rPr lang="en-US" altLang="zh-CN" sz="2400" b="1" dirty="0">
                <a:solidFill>
                  <a:schemeClr val="accent4"/>
                </a:solidFill>
              </a:rPr>
              <a:t>1</a:t>
            </a:r>
            <a:r>
              <a:rPr lang="zh-CN" altLang="en-US" sz="2400" b="1" dirty="0">
                <a:solidFill>
                  <a:schemeClr val="accent4"/>
                </a:solidFill>
              </a:rPr>
              <a:t>）</a:t>
            </a:r>
            <a:r>
              <a:rPr lang="zh-CN" altLang="en-US" sz="2400" b="1" dirty="0">
                <a:solidFill>
                  <a:srgbClr val="4D7BB2"/>
                </a:solidFill>
              </a:rPr>
              <a:t>难于修改表格</a:t>
            </a:r>
            <a:r>
              <a:rPr lang="zh-CN" altLang="en-US" sz="2400" b="1" dirty="0">
                <a:solidFill>
                  <a:schemeClr val="accent4"/>
                </a:solidFill>
              </a:rPr>
              <a:t>：在对数据库系统进行升级和扩展时，往往需要停机维护和数据迁移；</a:t>
            </a:r>
          </a:p>
          <a:p>
            <a:pPr algn="just">
              <a:lnSpc>
                <a:spcPct val="130000"/>
              </a:lnSpc>
            </a:pPr>
            <a:r>
              <a:rPr lang="zh-CN" altLang="en-US" sz="2400" b="1" dirty="0">
                <a:solidFill>
                  <a:schemeClr val="accent4"/>
                </a:solidFill>
              </a:rPr>
              <a:t>（</a:t>
            </a:r>
            <a:r>
              <a:rPr lang="en-US" altLang="zh-CN" sz="2400" b="1" dirty="0">
                <a:solidFill>
                  <a:schemeClr val="accent4"/>
                </a:solidFill>
              </a:rPr>
              <a:t>2</a:t>
            </a:r>
            <a:r>
              <a:rPr lang="zh-CN" altLang="en-US" sz="2400" b="1" dirty="0">
                <a:solidFill>
                  <a:schemeClr val="accent4"/>
                </a:solidFill>
              </a:rPr>
              <a:t>）</a:t>
            </a:r>
            <a:r>
              <a:rPr lang="zh-CN" altLang="en-US" sz="2400" b="1" dirty="0">
                <a:solidFill>
                  <a:srgbClr val="4D7BB2"/>
                </a:solidFill>
              </a:rPr>
              <a:t>难于扩展</a:t>
            </a:r>
            <a:r>
              <a:rPr lang="zh-CN" altLang="en-US" sz="2400" b="1" dirty="0">
                <a:solidFill>
                  <a:schemeClr val="accent4"/>
                </a:solidFill>
              </a:rPr>
              <a:t>：由于关系型数据库将数据存储在数据表中，所以当数据表越多时，越难于进行数据操作。关系型数据库只具备纵向扩展能力；</a:t>
            </a:r>
          </a:p>
          <a:p>
            <a:pPr algn="just">
              <a:lnSpc>
                <a:spcPct val="130000"/>
              </a:lnSpc>
            </a:pPr>
            <a:r>
              <a:rPr lang="zh-CN" altLang="en-US" sz="2400" b="1" dirty="0">
                <a:solidFill>
                  <a:schemeClr val="accent4"/>
                </a:solidFill>
              </a:rPr>
              <a:t>（</a:t>
            </a:r>
            <a:r>
              <a:rPr lang="en-US" altLang="zh-CN" sz="2400" b="1" dirty="0">
                <a:solidFill>
                  <a:schemeClr val="accent4"/>
                </a:solidFill>
              </a:rPr>
              <a:t>3</a:t>
            </a:r>
            <a:r>
              <a:rPr lang="zh-CN" altLang="en-US" sz="2400" b="1" dirty="0">
                <a:solidFill>
                  <a:schemeClr val="accent4"/>
                </a:solidFill>
              </a:rPr>
              <a:t>）</a:t>
            </a:r>
            <a:r>
              <a:rPr lang="zh-CN" altLang="en-US" sz="2400" b="1" dirty="0">
                <a:solidFill>
                  <a:srgbClr val="4D7BB2"/>
                </a:solidFill>
              </a:rPr>
              <a:t>难于管理</a:t>
            </a:r>
            <a:r>
              <a:rPr lang="zh-CN" altLang="en-US" sz="2400" b="1" dirty="0">
                <a:solidFill>
                  <a:schemeClr val="accent4"/>
                </a:solidFill>
              </a:rPr>
              <a:t>：主要是针对多张关联数据表的情况。</a:t>
            </a:r>
            <a:endParaRPr lang="en-US" altLang="zh-CN" sz="2400" b="1" dirty="0">
              <a:solidFill>
                <a:schemeClr val="accent4"/>
              </a:solidFill>
            </a:endParaRPr>
          </a:p>
          <a:p>
            <a:pPr algn="just">
              <a:lnSpc>
                <a:spcPct val="130000"/>
              </a:lnSpc>
            </a:pPr>
            <a:r>
              <a:rPr lang="zh-CN" altLang="en-US" sz="2400" b="1" dirty="0">
                <a:solidFill>
                  <a:schemeClr val="accent4"/>
                </a:solidFill>
              </a:rPr>
              <a:t>（</a:t>
            </a:r>
            <a:r>
              <a:rPr lang="en-US" altLang="zh-CN" sz="2400" b="1" dirty="0">
                <a:solidFill>
                  <a:schemeClr val="accent4"/>
                </a:solidFill>
              </a:rPr>
              <a:t>4</a:t>
            </a:r>
            <a:r>
              <a:rPr lang="zh-CN" altLang="en-US" sz="2400" b="1" dirty="0">
                <a:solidFill>
                  <a:schemeClr val="accent4"/>
                </a:solidFill>
              </a:rPr>
              <a:t>）</a:t>
            </a:r>
            <a:r>
              <a:rPr lang="zh-CN" altLang="en-US" sz="2400" b="1" dirty="0">
                <a:solidFill>
                  <a:srgbClr val="4D7BB2"/>
                </a:solidFill>
              </a:rPr>
              <a:t>难于处理高并发事务</a:t>
            </a:r>
            <a:r>
              <a:rPr lang="zh-CN" altLang="en-US" sz="2400" b="1" dirty="0">
                <a:solidFill>
                  <a:schemeClr val="accent4"/>
                </a:solidFill>
              </a:rPr>
              <a:t>：当用户并发性非常高的时候，对于传统关系型数据库来说，硬盘</a:t>
            </a:r>
            <a:r>
              <a:rPr lang="en-US" altLang="zh-CN" sz="2400" b="1" dirty="0">
                <a:solidFill>
                  <a:schemeClr val="accent4"/>
                </a:solidFill>
              </a:rPr>
              <a:t>I/O</a:t>
            </a:r>
            <a:r>
              <a:rPr lang="zh-CN" altLang="en-US" sz="2400" b="1" dirty="0">
                <a:solidFill>
                  <a:schemeClr val="accent4"/>
                </a:solidFill>
              </a:rPr>
              <a:t>是一个很大的瓶颈；除此之外，在一张包含海量数据的表中查询，效率是非常低的。</a:t>
            </a:r>
          </a:p>
        </p:txBody>
      </p:sp>
      <p:sp>
        <p:nvSpPr>
          <p:cNvPr id="3"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1</a:t>
            </a:r>
            <a:endParaRPr lang="zh-CN" altLang="en-US" dirty="0"/>
          </a:p>
        </p:txBody>
      </p:sp>
      <p:sp>
        <p:nvSpPr>
          <p:cNvPr id="4" name="文本占位符 3"/>
          <p:cNvSpPr>
            <a:spLocks noGrp="1"/>
          </p:cNvSpPr>
          <p:nvPr>
            <p:ph type="body" sz="quarter" idx="12"/>
          </p:nvPr>
        </p:nvSpPr>
        <p:spPr/>
        <p:txBody>
          <a:bodyPr/>
          <a:lstStyle/>
          <a:p>
            <a:r>
              <a:rPr lang="en-US" altLang="zh-CN" dirty="0"/>
              <a:t>01</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关系型数据库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5938" y="1990648"/>
            <a:ext cx="10893973" cy="858568"/>
          </a:xfrm>
          <a:prstGeom prst="rect">
            <a:avLst/>
          </a:prstGeom>
          <a:noFill/>
        </p:spPr>
        <p:txBody>
          <a:bodyPr wrap="square" rtlCol="0">
            <a:spAutoFit/>
          </a:bodyPr>
          <a:lstStyle/>
          <a:p>
            <a:pPr algn="just">
              <a:lnSpc>
                <a:spcPct val="130000"/>
              </a:lnSpc>
            </a:pPr>
            <a:r>
              <a:rPr lang="zh-CN" altLang="en-US" sz="2000" b="1" dirty="0">
                <a:solidFill>
                  <a:schemeClr val="accent4"/>
                </a:solidFill>
              </a:rPr>
              <a:t>当今十大主流的关系型数据库有</a:t>
            </a:r>
            <a:r>
              <a:rPr lang="en-US" altLang="zh-CN" sz="2000" b="1" dirty="0">
                <a:solidFill>
                  <a:schemeClr val="accent4"/>
                </a:solidFill>
              </a:rPr>
              <a:t>Oracle</a:t>
            </a:r>
            <a:r>
              <a:rPr lang="zh-CN" altLang="en-US" sz="2000" b="1" dirty="0">
                <a:solidFill>
                  <a:schemeClr val="accent4"/>
                </a:solidFill>
              </a:rPr>
              <a:t>，</a:t>
            </a:r>
            <a:r>
              <a:rPr lang="en-US" altLang="zh-CN" sz="2000" b="1" dirty="0">
                <a:solidFill>
                  <a:schemeClr val="accent4"/>
                </a:solidFill>
              </a:rPr>
              <a:t>Microsoft SQL Server</a:t>
            </a:r>
            <a:r>
              <a:rPr lang="zh-CN" altLang="en-US" sz="2000" b="1" dirty="0">
                <a:solidFill>
                  <a:schemeClr val="accent4"/>
                </a:solidFill>
              </a:rPr>
              <a:t>，</a:t>
            </a:r>
            <a:r>
              <a:rPr lang="en-US" altLang="zh-CN" sz="2000" b="1" dirty="0">
                <a:solidFill>
                  <a:schemeClr val="accent4"/>
                </a:solidFill>
              </a:rPr>
              <a:t>MySQL</a:t>
            </a:r>
            <a:r>
              <a:rPr lang="zh-CN" altLang="en-US" sz="2000" b="1" dirty="0">
                <a:solidFill>
                  <a:schemeClr val="accent4"/>
                </a:solidFill>
              </a:rPr>
              <a:t>，</a:t>
            </a:r>
            <a:r>
              <a:rPr lang="en-US" altLang="zh-CN" sz="2000" b="1" dirty="0">
                <a:solidFill>
                  <a:schemeClr val="accent4"/>
                </a:solidFill>
              </a:rPr>
              <a:t>PostgreSQL</a:t>
            </a:r>
            <a:r>
              <a:rPr lang="zh-CN" altLang="en-US" sz="2000" b="1" dirty="0">
                <a:solidFill>
                  <a:schemeClr val="accent4"/>
                </a:solidFill>
              </a:rPr>
              <a:t>，</a:t>
            </a:r>
            <a:r>
              <a:rPr lang="en-US" altLang="zh-CN" sz="2000" b="1" dirty="0">
                <a:solidFill>
                  <a:schemeClr val="accent4"/>
                </a:solidFill>
              </a:rPr>
              <a:t>DB2</a:t>
            </a:r>
            <a:r>
              <a:rPr lang="zh-CN" altLang="en-US" sz="2000" b="1" dirty="0">
                <a:solidFill>
                  <a:schemeClr val="accent4"/>
                </a:solidFill>
              </a:rPr>
              <a:t>，</a:t>
            </a:r>
            <a:br>
              <a:rPr lang="zh-CN" altLang="en-US" sz="2000" b="1" dirty="0">
                <a:solidFill>
                  <a:schemeClr val="accent4"/>
                </a:solidFill>
              </a:rPr>
            </a:br>
            <a:r>
              <a:rPr lang="en-US" altLang="zh-CN" sz="2000" b="1" dirty="0">
                <a:solidFill>
                  <a:schemeClr val="accent4"/>
                </a:solidFill>
              </a:rPr>
              <a:t>Microsoft Access</a:t>
            </a:r>
            <a:r>
              <a:rPr lang="zh-CN" altLang="en-US" sz="2000" b="1" dirty="0">
                <a:solidFill>
                  <a:schemeClr val="accent4"/>
                </a:solidFill>
              </a:rPr>
              <a:t>， </a:t>
            </a:r>
            <a:r>
              <a:rPr lang="en-US" altLang="zh-CN" sz="2000" b="1" dirty="0">
                <a:solidFill>
                  <a:schemeClr val="accent4"/>
                </a:solidFill>
              </a:rPr>
              <a:t>SQLite</a:t>
            </a:r>
            <a:r>
              <a:rPr lang="zh-CN" altLang="en-US" sz="2000" b="1" dirty="0">
                <a:solidFill>
                  <a:schemeClr val="accent4"/>
                </a:solidFill>
              </a:rPr>
              <a:t>，</a:t>
            </a:r>
            <a:r>
              <a:rPr lang="en-US" altLang="zh-CN" sz="2000" b="1" dirty="0">
                <a:solidFill>
                  <a:schemeClr val="accent4"/>
                </a:solidFill>
              </a:rPr>
              <a:t>Teradata</a:t>
            </a:r>
            <a:r>
              <a:rPr lang="zh-CN" altLang="en-US" sz="2000" b="1" dirty="0">
                <a:solidFill>
                  <a:schemeClr val="accent4"/>
                </a:solidFill>
              </a:rPr>
              <a:t>，</a:t>
            </a:r>
            <a:r>
              <a:rPr lang="en-US" altLang="zh-CN" sz="2000" b="1" dirty="0">
                <a:solidFill>
                  <a:schemeClr val="accent4"/>
                </a:solidFill>
              </a:rPr>
              <a:t>MariaDB(MySQL</a:t>
            </a:r>
            <a:r>
              <a:rPr lang="zh-CN" altLang="en-US" sz="2000" b="1" dirty="0">
                <a:solidFill>
                  <a:schemeClr val="accent4"/>
                </a:solidFill>
              </a:rPr>
              <a:t>的一个分支</a:t>
            </a:r>
            <a:r>
              <a:rPr lang="en-US" altLang="zh-CN" sz="2000" b="1" dirty="0">
                <a:solidFill>
                  <a:schemeClr val="accent4"/>
                </a:solidFill>
              </a:rPr>
              <a:t>)</a:t>
            </a:r>
            <a:r>
              <a:rPr lang="zh-CN" altLang="en-US" sz="2000" b="1" dirty="0">
                <a:solidFill>
                  <a:schemeClr val="accent4"/>
                </a:solidFill>
              </a:rPr>
              <a:t>，</a:t>
            </a:r>
            <a:r>
              <a:rPr lang="en-US" altLang="zh-CN" sz="2000" b="1" dirty="0">
                <a:solidFill>
                  <a:schemeClr val="accent4"/>
                </a:solidFill>
              </a:rPr>
              <a:t>SAP</a:t>
            </a:r>
            <a:r>
              <a:rPr lang="zh-CN" altLang="en-US" sz="2000" b="1" dirty="0">
                <a:solidFill>
                  <a:schemeClr val="accent4"/>
                </a:solidFill>
              </a:rPr>
              <a:t>。</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775" y="2849216"/>
            <a:ext cx="8048297" cy="3901233"/>
          </a:xfrm>
          <a:prstGeom prst="rect">
            <a:avLst/>
          </a:prstGeom>
        </p:spPr>
      </p:pic>
      <p:sp>
        <p:nvSpPr>
          <p:cNvPr id="6" name="图文框 5"/>
          <p:cNvSpPr/>
          <p:nvPr/>
        </p:nvSpPr>
        <p:spPr>
          <a:xfrm>
            <a:off x="3791224" y="3484179"/>
            <a:ext cx="945931" cy="338959"/>
          </a:xfrm>
          <a:prstGeom prst="frame">
            <a:avLst/>
          </a:prstGeom>
          <a:solidFill>
            <a:srgbClr val="418AB3"/>
          </a:solidFill>
          <a:ln>
            <a:solidFill>
              <a:srgbClr val="418AB3"/>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9" name="图文框 8"/>
          <p:cNvSpPr/>
          <p:nvPr/>
        </p:nvSpPr>
        <p:spPr>
          <a:xfrm>
            <a:off x="4799576" y="3484179"/>
            <a:ext cx="556563" cy="338959"/>
          </a:xfrm>
          <a:prstGeom prst="frame">
            <a:avLst/>
          </a:prstGeom>
          <a:solidFill>
            <a:srgbClr val="418AB3"/>
          </a:solidFill>
          <a:ln>
            <a:solidFill>
              <a:srgbClr val="418AB3"/>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2"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7" y="1385739"/>
            <a:ext cx="2140553" cy="602216"/>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OceanBase</a:t>
            </a:r>
            <a:endParaRPr lang="en-US" altLang="zh-CN" sz="2800" b="1" dirty="0"/>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5999" y="2151992"/>
            <a:ext cx="10980001" cy="2058897"/>
          </a:xfrm>
          <a:prstGeom prst="rect">
            <a:avLst/>
          </a:prstGeom>
          <a:noFill/>
        </p:spPr>
        <p:txBody>
          <a:bodyPr wrap="square" rtlCol="0">
            <a:spAutoFit/>
          </a:bodyPr>
          <a:lstStyle/>
          <a:p>
            <a:pPr algn="just">
              <a:lnSpc>
                <a:spcPct val="130000"/>
              </a:lnSpc>
            </a:pPr>
            <a:r>
              <a:rPr lang="en-US" altLang="zh-CN" sz="2000" b="1" dirty="0">
                <a:solidFill>
                  <a:schemeClr val="accent4"/>
                </a:solidFill>
              </a:rPr>
              <a:t>OceanBase </a:t>
            </a:r>
            <a:r>
              <a:rPr lang="zh-CN" altLang="en-US" sz="2000" b="1" dirty="0">
                <a:solidFill>
                  <a:schemeClr val="accent4"/>
                </a:solidFill>
              </a:rPr>
              <a:t>数据库是阿里巴巴和蚂蚁集团不基于任何开源产品，完全自研的原生分布式关系数据库软件，在普通硬件上实现金融级高可用，首创“三地五中心”城市级故障自动无损容灾新标准，具备卓越的水平扩展能力，全球首家通过 </a:t>
            </a:r>
            <a:r>
              <a:rPr lang="en-US" altLang="zh-CN" sz="2000" b="1" dirty="0">
                <a:solidFill>
                  <a:schemeClr val="accent4"/>
                </a:solidFill>
              </a:rPr>
              <a:t>TPC-C </a:t>
            </a:r>
            <a:r>
              <a:rPr lang="zh-CN" altLang="en-US" sz="2000" b="1" dirty="0">
                <a:solidFill>
                  <a:schemeClr val="accent4"/>
                </a:solidFill>
              </a:rPr>
              <a:t>标准测试的分布式数据库，单集群规模超过 </a:t>
            </a:r>
            <a:r>
              <a:rPr lang="en-US" altLang="zh-CN" sz="2000" b="1" dirty="0">
                <a:solidFill>
                  <a:schemeClr val="accent4"/>
                </a:solidFill>
              </a:rPr>
              <a:t>1500 </a:t>
            </a:r>
            <a:r>
              <a:rPr lang="zh-CN" altLang="en-US" sz="2000" b="1" dirty="0">
                <a:solidFill>
                  <a:schemeClr val="accent4"/>
                </a:solidFill>
              </a:rPr>
              <a:t>节点。 产品具有云原生、强一致性、高度兼容 </a:t>
            </a:r>
            <a:r>
              <a:rPr lang="en-US" altLang="zh-CN" sz="2000" b="1" dirty="0">
                <a:solidFill>
                  <a:schemeClr val="accent4"/>
                </a:solidFill>
              </a:rPr>
              <a:t>Oracle/MySQL </a:t>
            </a:r>
            <a:r>
              <a:rPr lang="zh-CN" altLang="en-US" sz="2000" b="1" dirty="0">
                <a:solidFill>
                  <a:schemeClr val="accent4"/>
                </a:solidFill>
              </a:rPr>
              <a:t>等特性， 承担支付宝 </a:t>
            </a:r>
            <a:r>
              <a:rPr lang="en-US" altLang="zh-CN" sz="2000" b="1" dirty="0">
                <a:solidFill>
                  <a:schemeClr val="accent4"/>
                </a:solidFill>
              </a:rPr>
              <a:t>100% </a:t>
            </a:r>
            <a:r>
              <a:rPr lang="zh-CN" altLang="en-US" sz="2000" b="1" dirty="0">
                <a:solidFill>
                  <a:schemeClr val="accent4"/>
                </a:solidFill>
              </a:rPr>
              <a:t>核心链路，在国内几十家银行、保险公司等金融客户的核心系统中稳定运行。</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0140" y="4372803"/>
            <a:ext cx="3030079" cy="221628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5138" y="4153048"/>
            <a:ext cx="4695825" cy="2638425"/>
          </a:xfrm>
          <a:prstGeom prst="rect">
            <a:avLst/>
          </a:prstGeom>
        </p:spPr>
      </p:pic>
      <p:sp>
        <p:nvSpPr>
          <p:cNvPr id="3"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7184575"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panose="02000000000000000000"/>
                <a:ea typeface="思源黑体 CN Bold" panose="020B0800000000000000" charset="-122"/>
                <a:cs typeface="+mn-cs"/>
              </a:rPr>
              <a:t>产品优势</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panose="02000000000000000000"/>
              <a:ea typeface="思源黑体 CN Bold" panose="020B0800000000000000" charset="-122"/>
              <a:cs typeface="+mn-cs"/>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15938" y="2318559"/>
            <a:ext cx="11468578" cy="3785652"/>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solidFill>
                  <a:srgbClr val="4D7BB2"/>
                </a:solidFill>
              </a:rPr>
              <a:t>金融级高可用</a:t>
            </a:r>
          </a:p>
          <a:p>
            <a:r>
              <a:rPr lang="zh-CN" altLang="en-US" sz="2000" b="1" dirty="0">
                <a:solidFill>
                  <a:schemeClr val="accent4"/>
                </a:solidFill>
              </a:rPr>
              <a:t>基于 </a:t>
            </a:r>
            <a:r>
              <a:rPr lang="en-US" altLang="zh-CN" sz="2000" b="1" dirty="0" err="1">
                <a:solidFill>
                  <a:schemeClr val="accent4"/>
                </a:solidFill>
              </a:rPr>
              <a:t>Paxos</a:t>
            </a:r>
            <a:r>
              <a:rPr lang="en-US" altLang="zh-CN" sz="2000" b="1" dirty="0">
                <a:solidFill>
                  <a:schemeClr val="accent4"/>
                </a:solidFill>
              </a:rPr>
              <a:t> </a:t>
            </a:r>
            <a:r>
              <a:rPr lang="zh-CN" altLang="en-US" sz="2000" b="1" dirty="0">
                <a:solidFill>
                  <a:schemeClr val="accent4"/>
                </a:solidFill>
              </a:rPr>
              <a:t>协议的日志传输，支持数据多副本，普通服务器可实现容灾自动恢复，且数据零丢失。</a:t>
            </a:r>
            <a:endParaRPr lang="en-US" altLang="zh-CN" sz="2000" b="1" dirty="0">
              <a:solidFill>
                <a:schemeClr val="accent4"/>
              </a:solidFill>
            </a:endParaRPr>
          </a:p>
          <a:p>
            <a:endParaRPr lang="zh-CN" altLang="en-US" sz="2000" b="1" dirty="0">
              <a:solidFill>
                <a:schemeClr val="accent4"/>
              </a:solidFill>
            </a:endParaRPr>
          </a:p>
          <a:p>
            <a:pPr marL="342900" indent="-342900">
              <a:buFont typeface="Wingdings" panose="05000000000000000000" pitchFamily="2" charset="2"/>
              <a:buChar char="l"/>
            </a:pPr>
            <a:r>
              <a:rPr lang="en-US" altLang="zh-CN" sz="2000" b="1" dirty="0">
                <a:solidFill>
                  <a:srgbClr val="4D7BB2"/>
                </a:solidFill>
              </a:rPr>
              <a:t>HTAP</a:t>
            </a:r>
            <a:r>
              <a:rPr lang="zh-CN" altLang="en-US" sz="2000" b="1" dirty="0">
                <a:solidFill>
                  <a:srgbClr val="4D7BB2"/>
                </a:solidFill>
              </a:rPr>
              <a:t>混合负载</a:t>
            </a:r>
          </a:p>
          <a:p>
            <a:r>
              <a:rPr lang="zh-CN" altLang="en-US" sz="2000" b="1" dirty="0">
                <a:solidFill>
                  <a:schemeClr val="accent4"/>
                </a:solidFill>
              </a:rPr>
              <a:t>对交易和分析场景进行深度优化，隔离不同负载使用的计算资源，避免分析场景与交易场景相互干扰。</a:t>
            </a:r>
            <a:endParaRPr lang="en-US" altLang="zh-CN" sz="2000" b="1" dirty="0">
              <a:solidFill>
                <a:schemeClr val="accent4"/>
              </a:solidFill>
            </a:endParaRPr>
          </a:p>
          <a:p>
            <a:endParaRPr lang="zh-CN" altLang="en-US" sz="2000" b="1" dirty="0">
              <a:solidFill>
                <a:schemeClr val="accent4"/>
              </a:solidFill>
            </a:endParaRPr>
          </a:p>
          <a:p>
            <a:pPr marL="342900" indent="-342900">
              <a:buFont typeface="Wingdings" panose="05000000000000000000" pitchFamily="2" charset="2"/>
              <a:buChar char="l"/>
            </a:pPr>
            <a:r>
              <a:rPr lang="zh-CN" altLang="en-US" sz="2000" b="1" dirty="0">
                <a:solidFill>
                  <a:srgbClr val="4D7BB2"/>
                </a:solidFill>
              </a:rPr>
              <a:t>超大规模集群水平扩展</a:t>
            </a:r>
          </a:p>
          <a:p>
            <a:r>
              <a:rPr lang="zh-CN" altLang="en-US" sz="2000" b="1" dirty="0">
                <a:solidFill>
                  <a:schemeClr val="accent4"/>
                </a:solidFill>
              </a:rPr>
              <a:t>实现透明水平扩展，支持业务快速的扩容缩容，同时通过准内存处理架构实现高性能。</a:t>
            </a:r>
            <a:endParaRPr lang="en-US" altLang="zh-CN" sz="2000" b="1" dirty="0">
              <a:solidFill>
                <a:schemeClr val="accent4"/>
              </a:solidFill>
            </a:endParaRPr>
          </a:p>
          <a:p>
            <a:endParaRPr lang="en-US" altLang="zh-CN" sz="2000" b="1" dirty="0">
              <a:solidFill>
                <a:schemeClr val="accent4"/>
              </a:solidFill>
            </a:endParaRPr>
          </a:p>
          <a:p>
            <a:pPr marL="342900" indent="-342900">
              <a:buFont typeface="Wingdings" panose="05000000000000000000" pitchFamily="2" charset="2"/>
              <a:buChar char="l"/>
            </a:pPr>
            <a:r>
              <a:rPr lang="zh-CN" altLang="en-US" sz="2000" b="1" dirty="0">
                <a:solidFill>
                  <a:srgbClr val="4D7BB2"/>
                </a:solidFill>
              </a:rPr>
              <a:t>主流商业和开源数据库兼容</a:t>
            </a:r>
          </a:p>
          <a:p>
            <a:r>
              <a:rPr lang="zh-CN" altLang="en-US" sz="2000" b="1" dirty="0">
                <a:solidFill>
                  <a:schemeClr val="accent4"/>
                </a:solidFill>
              </a:rPr>
              <a:t>兼容 </a:t>
            </a:r>
            <a:r>
              <a:rPr lang="en-US" altLang="zh-CN" sz="2000" b="1" dirty="0">
                <a:solidFill>
                  <a:schemeClr val="accent4"/>
                </a:solidFill>
              </a:rPr>
              <a:t>MySQL </a:t>
            </a:r>
            <a:r>
              <a:rPr lang="zh-CN" altLang="en-US" sz="2000" b="1" dirty="0">
                <a:solidFill>
                  <a:schemeClr val="accent4"/>
                </a:solidFill>
              </a:rPr>
              <a:t>和 </a:t>
            </a:r>
            <a:r>
              <a:rPr lang="en-US" altLang="zh-CN" sz="2000" b="1" dirty="0">
                <a:solidFill>
                  <a:schemeClr val="accent4"/>
                </a:solidFill>
              </a:rPr>
              <a:t>Oracle </a:t>
            </a:r>
            <a:r>
              <a:rPr lang="zh-CN" altLang="en-US" sz="2000" b="1" dirty="0">
                <a:solidFill>
                  <a:schemeClr val="accent4"/>
                </a:solidFill>
              </a:rPr>
              <a:t>两种主流数据库生态，包括 </a:t>
            </a:r>
            <a:r>
              <a:rPr lang="en-US" altLang="zh-CN" sz="2000" b="1" dirty="0">
                <a:solidFill>
                  <a:schemeClr val="accent4"/>
                </a:solidFill>
              </a:rPr>
              <a:t>SQL </a:t>
            </a:r>
            <a:r>
              <a:rPr lang="zh-CN" altLang="en-US" sz="2000" b="1" dirty="0">
                <a:solidFill>
                  <a:schemeClr val="accent4"/>
                </a:solidFill>
              </a:rPr>
              <a:t>语法、函数、视图以及存储过程等高级特性。</a:t>
            </a:r>
            <a:br>
              <a:rPr lang="zh-CN" altLang="en-US" sz="2000" b="1" dirty="0">
                <a:solidFill>
                  <a:schemeClr val="accent4"/>
                </a:solidFill>
              </a:rPr>
            </a:br>
            <a:r>
              <a:rPr lang="zh-CN" altLang="en-US" sz="2000" b="1" dirty="0">
                <a:solidFill>
                  <a:schemeClr val="accent4"/>
                </a:solidFill>
              </a:rPr>
              <a:t>提供丰富的数据库工具软件，开放 </a:t>
            </a:r>
            <a:r>
              <a:rPr lang="en-US" altLang="zh-CN" sz="2000" b="1" dirty="0">
                <a:solidFill>
                  <a:schemeClr val="accent4"/>
                </a:solidFill>
              </a:rPr>
              <a:t>API </a:t>
            </a:r>
            <a:r>
              <a:rPr lang="zh-CN" altLang="en-US" sz="2000" b="1" dirty="0">
                <a:solidFill>
                  <a:schemeClr val="accent4"/>
                </a:solidFill>
              </a:rPr>
              <a:t>接口，能够与三方工具集成，降低客户的使用门槛。</a:t>
            </a:r>
          </a:p>
        </p:txBody>
      </p:sp>
      <p:sp>
        <p:nvSpPr>
          <p:cNvPr id="2"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非关系型数据库</a:t>
            </a:r>
            <a:r>
              <a:rPr lang="en-US" altLang="zh-CN" sz="2800" dirty="0">
                <a:gradFill>
                  <a:gsLst>
                    <a:gs pos="100000">
                      <a:schemeClr val="accent4"/>
                    </a:gs>
                    <a:gs pos="23000">
                      <a:schemeClr val="accent1">
                        <a:alpha val="95000"/>
                      </a:schemeClr>
                    </a:gs>
                  </a:gsLst>
                  <a:lin ang="2700000" scaled="1"/>
                </a:gradFill>
                <a:latin typeface="+mj-lt"/>
                <a:ea typeface="+mj-ea"/>
              </a:rPr>
              <a:t>NoSQL</a:t>
            </a:r>
            <a:r>
              <a:rPr lang="zh-CN" altLang="en-US" sz="28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5937" y="2139153"/>
            <a:ext cx="10914062" cy="1258678"/>
          </a:xfrm>
          <a:prstGeom prst="rect">
            <a:avLst/>
          </a:prstGeom>
          <a:noFill/>
        </p:spPr>
        <p:txBody>
          <a:bodyPr wrap="square" rtlCol="0">
            <a:spAutoFit/>
          </a:bodyPr>
          <a:lstStyle/>
          <a:p>
            <a:pPr algn="just">
              <a:lnSpc>
                <a:spcPct val="130000"/>
              </a:lnSpc>
            </a:pPr>
            <a:r>
              <a:rPr lang="zh-CN" altLang="en-US" sz="2000" b="1" dirty="0">
                <a:solidFill>
                  <a:schemeClr val="accent4"/>
                </a:solidFill>
              </a:rPr>
              <a:t>非关系型数据库是指非关系型的，分布式的，且一般不保证遵循</a:t>
            </a:r>
            <a:r>
              <a:rPr lang="en-US" altLang="zh-CN" sz="2000" b="1" dirty="0">
                <a:solidFill>
                  <a:schemeClr val="accent4"/>
                </a:solidFill>
              </a:rPr>
              <a:t>ACID</a:t>
            </a:r>
            <a:r>
              <a:rPr lang="zh-CN" altLang="en-US" sz="2000" b="1" dirty="0">
                <a:solidFill>
                  <a:schemeClr val="accent4"/>
                </a:solidFill>
              </a:rPr>
              <a:t>原则的数据存储系统。非关系型数据库以键值对存储，且结构不固定，每一个元组可以有不一样的字段，每个元组可以根据需要增加一些自己的键值对，不局限于固定的结构，可以减少一些时间和空间的开销。</a:t>
            </a:r>
          </a:p>
        </p:txBody>
      </p:sp>
      <p:sp>
        <p:nvSpPr>
          <p:cNvPr id="5" name="文本框 4"/>
          <p:cNvSpPr txBox="1"/>
          <p:nvPr/>
        </p:nvSpPr>
        <p:spPr>
          <a:xfrm>
            <a:off x="515938" y="3429000"/>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优点 </a:t>
            </a:r>
          </a:p>
        </p:txBody>
      </p:sp>
      <p:sp>
        <p:nvSpPr>
          <p:cNvPr id="3" name="文本框 2"/>
          <p:cNvSpPr txBox="1"/>
          <p:nvPr/>
        </p:nvSpPr>
        <p:spPr>
          <a:xfrm>
            <a:off x="515937" y="4033909"/>
            <a:ext cx="11160125" cy="1258678"/>
          </a:xfrm>
          <a:prstGeom prst="rect">
            <a:avLst/>
          </a:prstGeom>
          <a:noFill/>
        </p:spPr>
        <p:txBody>
          <a:bodyPr wrap="square" rtlCol="0">
            <a:spAutoFit/>
          </a:bodyPr>
          <a:lstStyle/>
          <a:p>
            <a:pPr algn="just">
              <a:lnSpc>
                <a:spcPct val="130000"/>
              </a:lnSpc>
            </a:pPr>
            <a:r>
              <a:rPr lang="zh-CN" altLang="en-US" sz="2000" b="1" dirty="0">
                <a:solidFill>
                  <a:schemeClr val="accent4"/>
                </a:solidFill>
              </a:rPr>
              <a:t>（</a:t>
            </a:r>
            <a:r>
              <a:rPr lang="en-US" altLang="zh-CN" sz="2000" b="1" dirty="0">
                <a:solidFill>
                  <a:schemeClr val="accent4"/>
                </a:solidFill>
              </a:rPr>
              <a:t>1</a:t>
            </a:r>
            <a:r>
              <a:rPr lang="zh-CN" altLang="en-US" sz="2000" b="1" dirty="0">
                <a:solidFill>
                  <a:schemeClr val="accent4"/>
                </a:solidFill>
              </a:rPr>
              <a:t>）</a:t>
            </a:r>
            <a:r>
              <a:rPr lang="zh-CN" altLang="en-US" sz="2000" b="1" dirty="0">
                <a:solidFill>
                  <a:srgbClr val="4D7BB2"/>
                </a:solidFill>
              </a:rPr>
              <a:t>易扩展</a:t>
            </a:r>
            <a:r>
              <a:rPr lang="zh-CN" altLang="en-US" sz="2000" b="1" dirty="0">
                <a:solidFill>
                  <a:schemeClr val="accent4"/>
                </a:solidFill>
              </a:rPr>
              <a:t>：</a:t>
            </a:r>
            <a:r>
              <a:rPr lang="en-US" altLang="zh-CN" sz="2000" b="1" dirty="0">
                <a:solidFill>
                  <a:schemeClr val="accent4"/>
                </a:solidFill>
              </a:rPr>
              <a:t>NoSQL</a:t>
            </a:r>
            <a:r>
              <a:rPr lang="zh-CN" altLang="en-US" sz="2000" b="1" dirty="0">
                <a:solidFill>
                  <a:schemeClr val="accent4"/>
                </a:solidFill>
              </a:rPr>
              <a:t>的数据之间无关系，可以通过给资源池添加更多普通的数据库服务器</a:t>
            </a:r>
            <a:r>
              <a:rPr lang="en-US" altLang="zh-CN" sz="2000" b="1" dirty="0">
                <a:solidFill>
                  <a:schemeClr val="accent4"/>
                </a:solidFill>
              </a:rPr>
              <a:t>(</a:t>
            </a:r>
            <a:r>
              <a:rPr lang="zh-CN" altLang="en-US" sz="2000" b="1" dirty="0">
                <a:solidFill>
                  <a:schemeClr val="accent4"/>
                </a:solidFill>
              </a:rPr>
              <a:t>节点</a:t>
            </a:r>
            <a:r>
              <a:rPr lang="en-US" altLang="zh-CN" sz="2000" b="1" dirty="0">
                <a:solidFill>
                  <a:schemeClr val="accent4"/>
                </a:solidFill>
              </a:rPr>
              <a:t>)</a:t>
            </a:r>
            <a:r>
              <a:rPr lang="zh-CN" altLang="en-US" sz="2000" b="1" dirty="0">
                <a:solidFill>
                  <a:schemeClr val="accent4"/>
                </a:solidFill>
              </a:rPr>
              <a:t>来分担负载；</a:t>
            </a:r>
          </a:p>
          <a:p>
            <a:pPr algn="just">
              <a:lnSpc>
                <a:spcPct val="130000"/>
              </a:lnSpc>
            </a:pPr>
            <a:r>
              <a:rPr lang="zh-CN" altLang="en-US" sz="2000" b="1" dirty="0">
                <a:solidFill>
                  <a:schemeClr val="accent4"/>
                </a:solidFill>
              </a:rPr>
              <a:t>（</a:t>
            </a:r>
            <a:r>
              <a:rPr lang="en-US" altLang="zh-CN" sz="2000" b="1" dirty="0">
                <a:solidFill>
                  <a:schemeClr val="accent4"/>
                </a:solidFill>
              </a:rPr>
              <a:t>2</a:t>
            </a:r>
            <a:r>
              <a:rPr lang="zh-CN" altLang="en-US" sz="2000" b="1" dirty="0">
                <a:solidFill>
                  <a:schemeClr val="accent4"/>
                </a:solidFill>
              </a:rPr>
              <a:t>）</a:t>
            </a:r>
            <a:r>
              <a:rPr lang="zh-CN" altLang="en-US" sz="2000" b="1" dirty="0">
                <a:solidFill>
                  <a:srgbClr val="4D7BB2"/>
                </a:solidFill>
              </a:rPr>
              <a:t>数据存储模式灵活</a:t>
            </a:r>
            <a:r>
              <a:rPr lang="zh-CN" altLang="en-US" sz="2000" b="1" dirty="0">
                <a:solidFill>
                  <a:schemeClr val="accent4"/>
                </a:solidFill>
              </a:rPr>
              <a:t>：无须事先为要存储的数据建立字段，随时可以存储自定义的数据格式。</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1818" y="5784312"/>
            <a:ext cx="2552700" cy="78105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95" y="5784312"/>
            <a:ext cx="2244320" cy="800677"/>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4518" y="5187108"/>
            <a:ext cx="2348405" cy="1497438"/>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6523" y="5569348"/>
            <a:ext cx="3894329" cy="1015641"/>
          </a:xfrm>
          <a:prstGeom prst="rect">
            <a:avLst/>
          </a:prstGeom>
        </p:spPr>
      </p:pic>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非关系型数据库</a:t>
            </a:r>
            <a:r>
              <a:rPr lang="en-US" altLang="zh-CN" sz="2800" dirty="0">
                <a:gradFill>
                  <a:gsLst>
                    <a:gs pos="100000">
                      <a:schemeClr val="accent4"/>
                    </a:gs>
                    <a:gs pos="23000">
                      <a:schemeClr val="accent1">
                        <a:alpha val="95000"/>
                      </a:schemeClr>
                    </a:gs>
                  </a:gsLst>
                  <a:lin ang="2700000" scaled="1"/>
                </a:gradFill>
                <a:latin typeface="+mj-lt"/>
                <a:ea typeface="+mj-ea"/>
              </a:rPr>
              <a:t>NoSQL</a:t>
            </a:r>
            <a:r>
              <a:rPr lang="zh-CN" altLang="en-US" sz="28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15938" y="1990648"/>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缺点 </a:t>
            </a:r>
          </a:p>
        </p:txBody>
      </p:sp>
      <p:sp>
        <p:nvSpPr>
          <p:cNvPr id="3" name="文本框 2"/>
          <p:cNvSpPr txBox="1"/>
          <p:nvPr/>
        </p:nvSpPr>
        <p:spPr>
          <a:xfrm>
            <a:off x="605999" y="2595557"/>
            <a:ext cx="10634815" cy="830997"/>
          </a:xfrm>
          <a:prstGeom prst="rect">
            <a:avLst/>
          </a:prstGeom>
          <a:noFill/>
        </p:spPr>
        <p:txBody>
          <a:bodyPr wrap="square" rtlCol="0">
            <a:spAutoFit/>
          </a:bodyPr>
          <a:lstStyle/>
          <a:p>
            <a:r>
              <a:rPr lang="zh-CN" altLang="en-US" sz="2400" b="1" dirty="0">
                <a:solidFill>
                  <a:schemeClr val="accent4"/>
                </a:solidFill>
              </a:rPr>
              <a:t>（</a:t>
            </a:r>
            <a:r>
              <a:rPr lang="en-US" altLang="zh-CN" sz="2400" b="1" dirty="0">
                <a:solidFill>
                  <a:schemeClr val="accent4"/>
                </a:solidFill>
              </a:rPr>
              <a:t>1</a:t>
            </a:r>
            <a:r>
              <a:rPr lang="zh-CN" altLang="en-US" sz="2400" b="1" dirty="0">
                <a:solidFill>
                  <a:schemeClr val="accent4"/>
                </a:solidFill>
              </a:rPr>
              <a:t>）只适合存储一些较为简单的数据，较难查询复杂的数据；</a:t>
            </a:r>
          </a:p>
          <a:p>
            <a:r>
              <a:rPr lang="zh-CN" altLang="en-US" sz="2400" b="1" dirty="0">
                <a:solidFill>
                  <a:schemeClr val="accent4"/>
                </a:solidFill>
              </a:rPr>
              <a:t>（</a:t>
            </a:r>
            <a:r>
              <a:rPr lang="en-US" altLang="zh-CN" sz="2400" b="1" dirty="0">
                <a:solidFill>
                  <a:schemeClr val="accent4"/>
                </a:solidFill>
              </a:rPr>
              <a:t>2</a:t>
            </a:r>
            <a:r>
              <a:rPr lang="zh-CN" altLang="en-US" sz="2400" b="1" dirty="0">
                <a:solidFill>
                  <a:schemeClr val="accent4"/>
                </a:solidFill>
              </a:rPr>
              <a:t>）不适合持久存储海量数据。</a:t>
            </a:r>
          </a:p>
        </p:txBody>
      </p:sp>
      <p:sp>
        <p:nvSpPr>
          <p:cNvPr id="4" name="文本框 3"/>
          <p:cNvSpPr txBox="1"/>
          <p:nvPr/>
        </p:nvSpPr>
        <p:spPr>
          <a:xfrm>
            <a:off x="217917" y="3607024"/>
            <a:ext cx="11756165" cy="3170099"/>
          </a:xfrm>
          <a:prstGeom prst="rect">
            <a:avLst/>
          </a:prstGeom>
          <a:noFill/>
        </p:spPr>
        <p:txBody>
          <a:bodyPr wrap="square" rtlCol="0">
            <a:spAutoFit/>
          </a:bodyPr>
          <a:lstStyle/>
          <a:p>
            <a:r>
              <a:rPr lang="zh-CN" altLang="zh-CN" sz="2000" b="1" dirty="0">
                <a:solidFill>
                  <a:schemeClr val="accent4"/>
                </a:solidFill>
              </a:rPr>
              <a:t>非关系型数据库都是针对某些特定的应用需求出现的，因此，对于该类应用，具有极高的性能。依据结构化方法以及应用场合的不同，主要分为以下几类：</a:t>
            </a:r>
          </a:p>
          <a:p>
            <a:pPr marL="342900" indent="-342900">
              <a:buFont typeface="Arial" panose="020B0604020202020204" pitchFamily="34" charset="0"/>
              <a:buChar char="•"/>
            </a:pPr>
            <a:r>
              <a:rPr lang="zh-CN" altLang="zh-CN" sz="2000" b="1" dirty="0">
                <a:solidFill>
                  <a:srgbClr val="4D7BB2"/>
                </a:solidFill>
              </a:rPr>
              <a:t>面向高性能并发读写的</a:t>
            </a:r>
            <a:r>
              <a:rPr lang="en-US" altLang="zh-CN" sz="2000" b="1" dirty="0">
                <a:solidFill>
                  <a:srgbClr val="4D7BB2"/>
                </a:solidFill>
              </a:rPr>
              <a:t>key-value</a:t>
            </a:r>
            <a:r>
              <a:rPr lang="zh-CN" altLang="zh-CN" sz="2000" b="1" dirty="0">
                <a:solidFill>
                  <a:srgbClr val="4D7BB2"/>
                </a:solidFill>
              </a:rPr>
              <a:t>数据库</a:t>
            </a:r>
            <a:r>
              <a:rPr lang="zh-CN" altLang="zh-CN" sz="2000" b="1" dirty="0">
                <a:solidFill>
                  <a:schemeClr val="accent4"/>
                </a:solidFill>
              </a:rPr>
              <a:t>： </a:t>
            </a:r>
            <a:r>
              <a:rPr lang="en-US" altLang="zh-CN" sz="2000" b="1" dirty="0">
                <a:solidFill>
                  <a:schemeClr val="accent4"/>
                </a:solidFill>
              </a:rPr>
              <a:t>Redis</a:t>
            </a:r>
            <a:r>
              <a:rPr lang="zh-CN" altLang="zh-CN" sz="2000" b="1" dirty="0">
                <a:solidFill>
                  <a:schemeClr val="accent4"/>
                </a:solidFill>
              </a:rPr>
              <a:t>，</a:t>
            </a:r>
            <a:r>
              <a:rPr lang="en-US" altLang="zh-CN" sz="2000" b="1" dirty="0">
                <a:solidFill>
                  <a:schemeClr val="accent4"/>
                </a:solidFill>
              </a:rPr>
              <a:t> Amazon DynamoDB</a:t>
            </a:r>
            <a:r>
              <a:rPr lang="zh-CN" altLang="zh-CN" sz="2000" b="1" dirty="0">
                <a:solidFill>
                  <a:schemeClr val="accent4"/>
                </a:solidFill>
              </a:rPr>
              <a:t>，</a:t>
            </a:r>
            <a:r>
              <a:rPr lang="en-US" altLang="zh-CN" sz="2000" b="1" dirty="0">
                <a:solidFill>
                  <a:schemeClr val="accent4"/>
                </a:solidFill>
              </a:rPr>
              <a:t> Memcached</a:t>
            </a:r>
            <a:r>
              <a:rPr lang="zh-CN" altLang="zh-CN" sz="2000" b="1" dirty="0">
                <a:solidFill>
                  <a:schemeClr val="accent4"/>
                </a:solidFill>
              </a:rPr>
              <a:t>，</a:t>
            </a:r>
            <a:r>
              <a:rPr lang="en-US" altLang="zh-CN" sz="2000" b="1" dirty="0">
                <a:solidFill>
                  <a:schemeClr val="accent4"/>
                </a:solidFill>
              </a:rPr>
              <a:t>Microsoft Azure Cosmos DB</a:t>
            </a:r>
            <a:r>
              <a:rPr lang="zh-CN" altLang="zh-CN" sz="2000" b="1" dirty="0">
                <a:solidFill>
                  <a:schemeClr val="accent4"/>
                </a:solidFill>
              </a:rPr>
              <a:t>和</a:t>
            </a:r>
            <a:r>
              <a:rPr lang="en-US" altLang="zh-CN" sz="2000" b="1" dirty="0" err="1">
                <a:solidFill>
                  <a:schemeClr val="accent4"/>
                </a:solidFill>
              </a:rPr>
              <a:t>Hazelcast</a:t>
            </a:r>
            <a:r>
              <a:rPr lang="zh-CN" altLang="zh-CN" sz="2000" b="1" dirty="0">
                <a:solidFill>
                  <a:schemeClr val="accent4"/>
                </a:solidFill>
              </a:rPr>
              <a:t>；</a:t>
            </a:r>
          </a:p>
          <a:p>
            <a:pPr marL="342900" indent="-342900">
              <a:buFont typeface="Arial" panose="020B0604020202020204" pitchFamily="34" charset="0"/>
              <a:buChar char="•"/>
            </a:pPr>
            <a:r>
              <a:rPr lang="zh-CN" altLang="zh-CN" sz="2000" b="1" dirty="0">
                <a:solidFill>
                  <a:srgbClr val="4D7BB2"/>
                </a:solidFill>
              </a:rPr>
              <a:t>面向海量数据访问的面向文档数据库</a:t>
            </a:r>
            <a:r>
              <a:rPr lang="zh-CN" altLang="zh-CN" sz="2000" b="1" dirty="0">
                <a:solidFill>
                  <a:schemeClr val="accent4"/>
                </a:solidFill>
              </a:rPr>
              <a:t>：文档存储通常使用内部表示法，可以直接在应用程序中处理，主要使用的是</a:t>
            </a:r>
            <a:r>
              <a:rPr lang="en-US" altLang="zh-CN" sz="2000" b="1" dirty="0">
                <a:solidFill>
                  <a:schemeClr val="accent4"/>
                </a:solidFill>
              </a:rPr>
              <a:t>JSON</a:t>
            </a:r>
            <a:r>
              <a:rPr lang="zh-CN" altLang="zh-CN" sz="2000" b="1" dirty="0">
                <a:solidFill>
                  <a:schemeClr val="accent4"/>
                </a:solidFill>
              </a:rPr>
              <a:t>。主流代表为</a:t>
            </a:r>
            <a:r>
              <a:rPr lang="en-US" altLang="zh-CN" sz="2000" b="1" dirty="0">
                <a:solidFill>
                  <a:schemeClr val="accent4"/>
                </a:solidFill>
              </a:rPr>
              <a:t>MongoDB</a:t>
            </a:r>
            <a:r>
              <a:rPr lang="zh-CN" altLang="zh-CN" sz="2000" b="1" dirty="0">
                <a:solidFill>
                  <a:schemeClr val="accent4"/>
                </a:solidFill>
              </a:rPr>
              <a:t>，</a:t>
            </a:r>
            <a:r>
              <a:rPr lang="en-US" altLang="zh-CN" sz="2000" b="1" dirty="0">
                <a:solidFill>
                  <a:schemeClr val="accent4"/>
                </a:solidFill>
              </a:rPr>
              <a:t>Amazon DynamoDB</a:t>
            </a:r>
            <a:r>
              <a:rPr lang="zh-CN" altLang="zh-CN" sz="2000" b="1" dirty="0">
                <a:solidFill>
                  <a:schemeClr val="accent4"/>
                </a:solidFill>
              </a:rPr>
              <a:t>，</a:t>
            </a:r>
            <a:r>
              <a:rPr lang="en-US" altLang="zh-CN" sz="2000" b="1" dirty="0">
                <a:solidFill>
                  <a:schemeClr val="accent4"/>
                </a:solidFill>
              </a:rPr>
              <a:t>Couchbase</a:t>
            </a:r>
            <a:r>
              <a:rPr lang="zh-CN" altLang="zh-CN" sz="2000" b="1" dirty="0">
                <a:solidFill>
                  <a:schemeClr val="accent4"/>
                </a:solidFill>
              </a:rPr>
              <a:t>，</a:t>
            </a:r>
            <a:r>
              <a:rPr lang="en-US" altLang="zh-CN" sz="2000" b="1" dirty="0">
                <a:solidFill>
                  <a:schemeClr val="accent4"/>
                </a:solidFill>
              </a:rPr>
              <a:t>Microsoft Azure Cosmos DB</a:t>
            </a:r>
            <a:r>
              <a:rPr lang="zh-CN" altLang="zh-CN" sz="2000" b="1" dirty="0">
                <a:solidFill>
                  <a:schemeClr val="accent4"/>
                </a:solidFill>
              </a:rPr>
              <a:t>和</a:t>
            </a:r>
            <a:r>
              <a:rPr lang="en-US" altLang="zh-CN" sz="2000" b="1" dirty="0">
                <a:solidFill>
                  <a:schemeClr val="accent4"/>
                </a:solidFill>
              </a:rPr>
              <a:t>CouchDB</a:t>
            </a:r>
            <a:r>
              <a:rPr lang="zh-CN" altLang="zh-CN" sz="2000" b="1" dirty="0">
                <a:solidFill>
                  <a:schemeClr val="accent4"/>
                </a:solidFill>
              </a:rPr>
              <a:t>；</a:t>
            </a:r>
          </a:p>
          <a:p>
            <a:pPr marL="342900" indent="-342900">
              <a:buFont typeface="Arial" panose="020B0604020202020204" pitchFamily="34" charset="0"/>
              <a:buChar char="•"/>
            </a:pPr>
            <a:r>
              <a:rPr lang="zh-CN" altLang="zh-CN" sz="2000" b="1" dirty="0">
                <a:solidFill>
                  <a:srgbClr val="4D7BB2"/>
                </a:solidFill>
              </a:rPr>
              <a:t>面向搜索数据内容的搜索引擎</a:t>
            </a:r>
            <a:r>
              <a:rPr lang="zh-CN" altLang="zh-CN" sz="2000" b="1" dirty="0">
                <a:solidFill>
                  <a:schemeClr val="accent4"/>
                </a:solidFill>
              </a:rPr>
              <a:t>：主流代表为</a:t>
            </a:r>
            <a:r>
              <a:rPr lang="en-US" altLang="zh-CN" sz="2000" b="1" dirty="0">
                <a:solidFill>
                  <a:schemeClr val="accent4"/>
                </a:solidFill>
              </a:rPr>
              <a:t>Elasticsearch</a:t>
            </a:r>
            <a:r>
              <a:rPr lang="zh-CN" altLang="zh-CN" sz="2000" b="1" dirty="0">
                <a:solidFill>
                  <a:schemeClr val="accent4"/>
                </a:solidFill>
              </a:rPr>
              <a:t>，</a:t>
            </a:r>
            <a:r>
              <a:rPr lang="en-US" altLang="zh-CN" sz="2000" b="1" dirty="0">
                <a:solidFill>
                  <a:schemeClr val="accent4"/>
                </a:solidFill>
              </a:rPr>
              <a:t>Splunk</a:t>
            </a:r>
            <a:r>
              <a:rPr lang="zh-CN" altLang="zh-CN" sz="2000" b="1" dirty="0">
                <a:solidFill>
                  <a:schemeClr val="accent4"/>
                </a:solidFill>
              </a:rPr>
              <a:t>，</a:t>
            </a:r>
            <a:r>
              <a:rPr lang="en-US" altLang="zh-CN" sz="2000" b="1" dirty="0" err="1">
                <a:solidFill>
                  <a:schemeClr val="accent4"/>
                </a:solidFill>
              </a:rPr>
              <a:t>Solr</a:t>
            </a:r>
            <a:r>
              <a:rPr lang="zh-CN" altLang="zh-CN" sz="2000" b="1" dirty="0">
                <a:solidFill>
                  <a:schemeClr val="accent4"/>
                </a:solidFill>
              </a:rPr>
              <a:t>，</a:t>
            </a:r>
            <a:r>
              <a:rPr lang="en-US" altLang="zh-CN" sz="2000" b="1" dirty="0" err="1">
                <a:solidFill>
                  <a:schemeClr val="accent4"/>
                </a:solidFill>
              </a:rPr>
              <a:t>MarkLogic</a:t>
            </a:r>
            <a:r>
              <a:rPr lang="zh-CN" altLang="zh-CN" sz="2000" b="1" dirty="0">
                <a:solidFill>
                  <a:schemeClr val="accent4"/>
                </a:solidFill>
              </a:rPr>
              <a:t>和</a:t>
            </a:r>
            <a:r>
              <a:rPr lang="en-US" altLang="zh-CN" sz="2000" b="1" dirty="0">
                <a:solidFill>
                  <a:schemeClr val="accent4"/>
                </a:solidFill>
              </a:rPr>
              <a:t>Sphinx</a:t>
            </a:r>
            <a:r>
              <a:rPr lang="zh-CN" altLang="zh-CN" sz="2000" b="1" dirty="0">
                <a:solidFill>
                  <a:schemeClr val="accent4"/>
                </a:solidFill>
              </a:rPr>
              <a:t>；</a:t>
            </a:r>
          </a:p>
          <a:p>
            <a:pPr marL="342900" indent="-342900">
              <a:buFont typeface="Arial" panose="020B0604020202020204" pitchFamily="34" charset="0"/>
              <a:buChar char="•"/>
            </a:pPr>
            <a:r>
              <a:rPr lang="zh-CN" altLang="zh-CN" sz="2000" b="1" dirty="0">
                <a:solidFill>
                  <a:srgbClr val="4D7BB2"/>
                </a:solidFill>
              </a:rPr>
              <a:t>面向可扩展性的分布式数据库</a:t>
            </a:r>
            <a:r>
              <a:rPr lang="zh-CN" altLang="zh-CN" sz="2000" b="1" dirty="0">
                <a:solidFill>
                  <a:schemeClr val="accent4"/>
                </a:solidFill>
              </a:rPr>
              <a:t>：主流代表为</a:t>
            </a:r>
            <a:r>
              <a:rPr lang="en-US" altLang="zh-CN" sz="2000" b="1" dirty="0">
                <a:solidFill>
                  <a:schemeClr val="accent4"/>
                </a:solidFill>
              </a:rPr>
              <a:t>Cassandra</a:t>
            </a:r>
            <a:r>
              <a:rPr lang="zh-CN" altLang="zh-CN" sz="2000" b="1" dirty="0">
                <a:solidFill>
                  <a:schemeClr val="accent4"/>
                </a:solidFill>
              </a:rPr>
              <a:t>，</a:t>
            </a:r>
            <a:r>
              <a:rPr lang="en-US" altLang="zh-CN" sz="2000" b="1" dirty="0">
                <a:solidFill>
                  <a:schemeClr val="accent4"/>
                </a:solidFill>
              </a:rPr>
              <a:t>HBase</a:t>
            </a:r>
            <a:r>
              <a:rPr lang="zh-CN" altLang="zh-CN" sz="2000" b="1" dirty="0">
                <a:solidFill>
                  <a:schemeClr val="accent4"/>
                </a:solidFill>
              </a:rPr>
              <a:t>，</a:t>
            </a:r>
            <a:r>
              <a:rPr lang="en-US" altLang="zh-CN" sz="2000" b="1" dirty="0">
                <a:solidFill>
                  <a:schemeClr val="accent4"/>
                </a:solidFill>
              </a:rPr>
              <a:t>Microsoft Azure Cosmos DB</a:t>
            </a:r>
            <a:r>
              <a:rPr lang="zh-CN" altLang="zh-CN" sz="2000" b="1" dirty="0">
                <a:solidFill>
                  <a:schemeClr val="accent4"/>
                </a:solidFill>
              </a:rPr>
              <a:t>，</a:t>
            </a:r>
            <a:r>
              <a:rPr lang="en-US" altLang="zh-CN" sz="2000" b="1" dirty="0" err="1">
                <a:solidFill>
                  <a:schemeClr val="accent4"/>
                </a:solidFill>
              </a:rPr>
              <a:t>Datastax</a:t>
            </a:r>
            <a:r>
              <a:rPr lang="en-US" altLang="zh-CN" sz="2000" b="1" dirty="0">
                <a:solidFill>
                  <a:schemeClr val="accent4"/>
                </a:solidFill>
              </a:rPr>
              <a:t> Enterprise</a:t>
            </a:r>
            <a:r>
              <a:rPr lang="zh-CN" altLang="zh-CN" sz="2000" b="1" dirty="0">
                <a:solidFill>
                  <a:schemeClr val="accent4"/>
                </a:solidFill>
              </a:rPr>
              <a:t>和</a:t>
            </a:r>
            <a:r>
              <a:rPr lang="en-US" altLang="zh-CN" sz="2000" b="1" dirty="0" err="1">
                <a:solidFill>
                  <a:schemeClr val="accent4"/>
                </a:solidFill>
              </a:rPr>
              <a:t>Accumulo</a:t>
            </a:r>
            <a:r>
              <a:rPr lang="zh-CN" altLang="zh-CN" sz="2000" b="1" dirty="0">
                <a:solidFill>
                  <a:schemeClr val="accent4"/>
                </a:solidFill>
              </a:rPr>
              <a:t>。</a:t>
            </a:r>
          </a:p>
        </p:txBody>
      </p:sp>
      <p:sp>
        <p:nvSpPr>
          <p:cNvPr id="2"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非关系型数据库</a:t>
            </a:r>
            <a:r>
              <a:rPr lang="en-US" altLang="zh-CN" sz="2800" dirty="0">
                <a:gradFill>
                  <a:gsLst>
                    <a:gs pos="100000">
                      <a:schemeClr val="accent4"/>
                    </a:gs>
                    <a:gs pos="23000">
                      <a:schemeClr val="accent1">
                        <a:alpha val="95000"/>
                      </a:schemeClr>
                    </a:gs>
                  </a:gsLst>
                  <a:lin ang="2700000" scaled="1"/>
                </a:gradFill>
                <a:latin typeface="+mj-lt"/>
                <a:ea typeface="+mj-ea"/>
              </a:rPr>
              <a:t>NoSQL</a:t>
            </a:r>
            <a:r>
              <a:rPr lang="zh-CN" altLang="en-US" sz="2800" dirty="0">
                <a:gradFill>
                  <a:gsLst>
                    <a:gs pos="100000">
                      <a:schemeClr val="accent4"/>
                    </a:gs>
                    <a:gs pos="23000">
                      <a:schemeClr val="accent1">
                        <a:alpha val="95000"/>
                      </a:schemeClr>
                    </a:gs>
                  </a:gsLst>
                  <a:lin ang="2700000" scaled="1"/>
                </a:gradFill>
                <a:latin typeface="+mj-lt"/>
                <a:ea typeface="+mj-ea"/>
              </a:rPr>
              <a:t> </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2" y="2373153"/>
            <a:ext cx="11753190" cy="3950652"/>
          </a:xfrm>
          <a:prstGeom prst="rect">
            <a:avLst/>
          </a:prstGeom>
        </p:spPr>
      </p:pic>
      <p:sp>
        <p:nvSpPr>
          <p:cNvPr id="6" name="图文框 5"/>
          <p:cNvSpPr/>
          <p:nvPr/>
        </p:nvSpPr>
        <p:spPr>
          <a:xfrm>
            <a:off x="2159876" y="4390697"/>
            <a:ext cx="1584434" cy="346839"/>
          </a:xfrm>
          <a:prstGeom prst="frame">
            <a:avLst/>
          </a:prstGeom>
          <a:solidFill>
            <a:srgbClr val="418AB3"/>
          </a:solidFill>
          <a:ln>
            <a:solidFill>
              <a:srgbClr val="418AB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9" name="图文框 8"/>
          <p:cNvSpPr/>
          <p:nvPr/>
        </p:nvSpPr>
        <p:spPr>
          <a:xfrm>
            <a:off x="2159876" y="4737536"/>
            <a:ext cx="1124607" cy="281155"/>
          </a:xfrm>
          <a:prstGeom prst="frame">
            <a:avLst/>
          </a:prstGeom>
          <a:solidFill>
            <a:srgbClr val="418AB3"/>
          </a:solidFill>
          <a:ln>
            <a:solidFill>
              <a:srgbClr val="418AB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0" name="图文框 9"/>
          <p:cNvSpPr/>
          <p:nvPr/>
        </p:nvSpPr>
        <p:spPr>
          <a:xfrm>
            <a:off x="2188780" y="5365530"/>
            <a:ext cx="1405758" cy="281155"/>
          </a:xfrm>
          <a:prstGeom prst="frame">
            <a:avLst/>
          </a:prstGeom>
          <a:solidFill>
            <a:srgbClr val="418AB3"/>
          </a:solidFill>
          <a:ln>
            <a:solidFill>
              <a:srgbClr val="418AB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2"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7184575" cy="60221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lang="en-US" altLang="zh-CN" sz="2800" dirty="0">
                <a:gradFill>
                  <a:gsLst>
                    <a:gs pos="100000">
                      <a:srgbClr val="838383"/>
                    </a:gs>
                    <a:gs pos="23000">
                      <a:srgbClr val="418AB3">
                        <a:alpha val="95000"/>
                      </a:srgbClr>
                    </a:gs>
                  </a:gsLst>
                  <a:lin ang="2700000" scaled="1"/>
                </a:gradFill>
                <a:latin typeface="Roboto Black" panose="02000000000000000000"/>
                <a:ea typeface="思源黑体 CN Bold" panose="020B0800000000000000" charset="-122"/>
              </a:rPr>
              <a:t>Redis</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panose="02000000000000000000"/>
              <a:ea typeface="思源黑体 CN Bold" panose="020B0800000000000000" charset="-122"/>
              <a:cs typeface="+mn-cs"/>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6001" y="2296303"/>
            <a:ext cx="7233856" cy="1659300"/>
          </a:xfrm>
          <a:prstGeom prst="rect">
            <a:avLst/>
          </a:prstGeom>
          <a:noFill/>
        </p:spPr>
        <p:txBody>
          <a:bodyPr wrap="square">
            <a:spAutoFit/>
          </a:bodyPr>
          <a:lstStyle/>
          <a:p>
            <a:pPr>
              <a:lnSpc>
                <a:spcPct val="130000"/>
              </a:lnSpc>
            </a:pPr>
            <a:r>
              <a:rPr lang="en-US" altLang="zh-CN" sz="2000" b="1" dirty="0">
                <a:solidFill>
                  <a:schemeClr val="accent4"/>
                </a:solidFill>
                <a:latin typeface="+mn-ea"/>
                <a:cs typeface="Times New Roman" panose="02020603050405020304" pitchFamily="18" charset="0"/>
              </a:rPr>
              <a:t>Redis</a:t>
            </a:r>
            <a:r>
              <a:rPr lang="zh-CN" altLang="en-US" sz="2000" b="1" dirty="0">
                <a:solidFill>
                  <a:schemeClr val="accent4"/>
                </a:solidFill>
                <a:latin typeface="+mn-ea"/>
                <a:cs typeface="Times New Roman" panose="02020603050405020304" pitchFamily="18" charset="0"/>
              </a:rPr>
              <a:t>是一种</a:t>
            </a:r>
            <a:r>
              <a:rPr lang="zh-CN" altLang="en-US" sz="2000" b="1" dirty="0">
                <a:solidFill>
                  <a:srgbClr val="4D7BB2"/>
                </a:solidFill>
                <a:latin typeface="+mn-ea"/>
                <a:cs typeface="Times New Roman" panose="02020603050405020304" pitchFamily="18" charset="0"/>
              </a:rPr>
              <a:t>键</a:t>
            </a:r>
            <a:r>
              <a:rPr lang="en-US" altLang="zh-CN" sz="2000" b="1" dirty="0">
                <a:solidFill>
                  <a:srgbClr val="4D7BB2"/>
                </a:solidFill>
                <a:latin typeface="+mn-ea"/>
                <a:cs typeface="Times New Roman" panose="02020603050405020304" pitchFamily="18" charset="0"/>
              </a:rPr>
              <a:t>-</a:t>
            </a:r>
            <a:r>
              <a:rPr lang="zh-CN" altLang="en-US" sz="2000" b="1" dirty="0">
                <a:solidFill>
                  <a:srgbClr val="4D7BB2"/>
                </a:solidFill>
                <a:latin typeface="+mn-ea"/>
                <a:cs typeface="Times New Roman" panose="02020603050405020304" pitchFamily="18" charset="0"/>
              </a:rPr>
              <a:t>值</a:t>
            </a:r>
            <a:r>
              <a:rPr lang="zh-CN" altLang="en-US" sz="2000" b="1" dirty="0">
                <a:solidFill>
                  <a:schemeClr val="accent4"/>
                </a:solidFill>
                <a:latin typeface="+mn-ea"/>
                <a:cs typeface="Times New Roman" panose="02020603050405020304" pitchFamily="18" charset="0"/>
              </a:rPr>
              <a:t>数据库。</a:t>
            </a:r>
            <a:r>
              <a:rPr lang="en-US" altLang="zh-CN" sz="2000" b="1" dirty="0">
                <a:solidFill>
                  <a:schemeClr val="accent4"/>
                </a:solidFill>
                <a:latin typeface="+mn-ea"/>
                <a:cs typeface="Times New Roman" panose="02020603050405020304" pitchFamily="18" charset="0"/>
              </a:rPr>
              <a:t>Redis</a:t>
            </a:r>
            <a:r>
              <a:rPr lang="zh-CN" altLang="en-US" sz="2000" b="1" dirty="0">
                <a:solidFill>
                  <a:schemeClr val="accent4"/>
                </a:solidFill>
                <a:latin typeface="+mn-ea"/>
                <a:cs typeface="Times New Roman" panose="02020603050405020304" pitchFamily="18" charset="0"/>
              </a:rPr>
              <a:t>支持多种抽象数据结构，例如字符串、列表、集合、有序集合等。由于</a:t>
            </a:r>
            <a:r>
              <a:rPr lang="en-US" altLang="zh-CN" sz="2000" b="1" dirty="0">
                <a:solidFill>
                  <a:schemeClr val="accent4"/>
                </a:solidFill>
                <a:latin typeface="+mn-ea"/>
                <a:cs typeface="Times New Roman" panose="02020603050405020304" pitchFamily="18" charset="0"/>
              </a:rPr>
              <a:t>Redis</a:t>
            </a:r>
            <a:r>
              <a:rPr lang="zh-CN" altLang="en-US" sz="2000" b="1" dirty="0">
                <a:solidFill>
                  <a:schemeClr val="accent4"/>
                </a:solidFill>
                <a:latin typeface="+mn-ea"/>
                <a:cs typeface="Times New Roman" panose="02020603050405020304" pitchFamily="18" charset="0"/>
              </a:rPr>
              <a:t>支持</a:t>
            </a:r>
            <a:r>
              <a:rPr lang="zh-CN" altLang="en-US" sz="2000" b="1" dirty="0">
                <a:solidFill>
                  <a:srgbClr val="4D7BB2"/>
                </a:solidFill>
                <a:latin typeface="+mn-ea"/>
                <a:cs typeface="Times New Roman" panose="02020603050405020304" pitchFamily="18" charset="0"/>
              </a:rPr>
              <a:t>高并发</a:t>
            </a:r>
            <a:r>
              <a:rPr lang="zh-CN" altLang="en-US" sz="2000" b="1" dirty="0">
                <a:solidFill>
                  <a:schemeClr val="accent4"/>
                </a:solidFill>
                <a:latin typeface="+mn-ea"/>
                <a:cs typeface="Times New Roman" panose="02020603050405020304" pitchFamily="18" charset="0"/>
              </a:rPr>
              <a:t>的快速数据访问，所以在生产中多用来作为缓存使用，以提高数据读取效率，提高整个应用程序的并发性能。</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039" y="2162444"/>
            <a:ext cx="3550191" cy="126655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5496" y="3608177"/>
            <a:ext cx="4347734" cy="3087148"/>
          </a:xfrm>
          <a:prstGeom prst="rect">
            <a:avLst/>
          </a:prstGeom>
        </p:spPr>
      </p:pic>
      <p:sp>
        <p:nvSpPr>
          <p:cNvPr id="4" name="文本框 3"/>
          <p:cNvSpPr txBox="1"/>
          <p:nvPr/>
        </p:nvSpPr>
        <p:spPr>
          <a:xfrm>
            <a:off x="606000" y="4325905"/>
            <a:ext cx="6741672" cy="2058897"/>
          </a:xfrm>
          <a:prstGeom prst="rect">
            <a:avLst/>
          </a:prstGeom>
          <a:noFill/>
        </p:spPr>
        <p:txBody>
          <a:bodyPr wrap="square" rtlCol="0">
            <a:spAutoFit/>
          </a:bodyPr>
          <a:lstStyle/>
          <a:p>
            <a:pPr algn="just">
              <a:lnSpc>
                <a:spcPct val="130000"/>
              </a:lnSpc>
            </a:pPr>
            <a:r>
              <a:rPr lang="zh-CN" altLang="en-US" sz="2000" b="1" dirty="0">
                <a:solidFill>
                  <a:schemeClr val="accent4"/>
                </a:solidFill>
              </a:rPr>
              <a:t>互联网发展的越来越快，它容纳的数据也越来越多，用户请求也随之暴涨，而每一个用户请求都变成了对它的一个又一个读写操作，</a:t>
            </a:r>
            <a:r>
              <a:rPr lang="en-US" altLang="zh-CN" sz="2000" b="1" dirty="0">
                <a:solidFill>
                  <a:schemeClr val="accent4"/>
                </a:solidFill>
              </a:rPr>
              <a:t>MySQL</a:t>
            </a:r>
            <a:r>
              <a:rPr lang="zh-CN" altLang="en-US" sz="2000" b="1" dirty="0">
                <a:solidFill>
                  <a:schemeClr val="accent4"/>
                </a:solidFill>
              </a:rPr>
              <a:t>是苦不堪言。</a:t>
            </a:r>
            <a:endParaRPr lang="en-US" altLang="zh-CN" sz="2000" b="1" dirty="0">
              <a:solidFill>
                <a:schemeClr val="accent4"/>
              </a:solidFill>
            </a:endParaRPr>
          </a:p>
          <a:p>
            <a:pPr algn="just">
              <a:lnSpc>
                <a:spcPct val="130000"/>
              </a:lnSpc>
            </a:pPr>
            <a:r>
              <a:rPr lang="en-US" altLang="zh-CN" sz="2000" b="1" dirty="0">
                <a:solidFill>
                  <a:schemeClr val="accent4"/>
                </a:solidFill>
              </a:rPr>
              <a:t>MySQL</a:t>
            </a:r>
            <a:r>
              <a:rPr lang="zh-CN" altLang="en-US" sz="2000" b="1" dirty="0">
                <a:solidFill>
                  <a:schemeClr val="accent4"/>
                </a:solidFill>
              </a:rPr>
              <a:t>其实有一大半的用户请求都是读操作，而且经常都是重复查询一个东西，浪费它很多时间去进行磁盘</a:t>
            </a:r>
            <a:r>
              <a:rPr lang="en-US" altLang="zh-CN" sz="2000" b="1" dirty="0">
                <a:solidFill>
                  <a:schemeClr val="accent4"/>
                </a:solidFill>
              </a:rPr>
              <a:t>I/O</a:t>
            </a:r>
            <a:r>
              <a:rPr lang="zh-CN" altLang="en-US" sz="2000" b="1" dirty="0">
                <a:solidFill>
                  <a:schemeClr val="accent4"/>
                </a:solidFill>
              </a:rPr>
              <a:t>。</a:t>
            </a:r>
          </a:p>
        </p:txBody>
      </p:sp>
      <p:sp>
        <p:nvSpPr>
          <p:cNvPr id="2"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7184575" cy="60221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lang="en-US" altLang="zh-CN" sz="2800" dirty="0">
                <a:gradFill>
                  <a:gsLst>
                    <a:gs pos="100000">
                      <a:srgbClr val="838383"/>
                    </a:gs>
                    <a:gs pos="23000">
                      <a:srgbClr val="418AB3">
                        <a:alpha val="95000"/>
                      </a:srgbClr>
                    </a:gs>
                  </a:gsLst>
                  <a:lin ang="2700000" scaled="1"/>
                </a:gradFill>
                <a:latin typeface="Roboto Black" panose="02000000000000000000"/>
                <a:ea typeface="思源黑体 CN Bold" panose="020B0800000000000000" charset="-122"/>
              </a:rPr>
              <a:t>Redis</a:t>
            </a:r>
            <a:r>
              <a:rPr lang="zh-CN" altLang="en-US" sz="2800" dirty="0">
                <a:gradFill>
                  <a:gsLst>
                    <a:gs pos="100000">
                      <a:srgbClr val="838383"/>
                    </a:gs>
                    <a:gs pos="23000">
                      <a:srgbClr val="418AB3">
                        <a:alpha val="95000"/>
                      </a:srgbClr>
                    </a:gs>
                  </a:gsLst>
                  <a:lin ang="2700000" scaled="1"/>
                </a:gradFill>
                <a:latin typeface="Roboto Black" panose="02000000000000000000"/>
                <a:ea typeface="思源黑体 CN Bold" panose="020B0800000000000000" charset="-122"/>
              </a:rPr>
              <a:t>特点</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panose="02000000000000000000"/>
              <a:ea typeface="思源黑体 CN Bold" panose="020B0800000000000000" charset="-122"/>
              <a:cs typeface="+mn-cs"/>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8041" y="2392689"/>
            <a:ext cx="11935918" cy="3954929"/>
          </a:xfrm>
          <a:prstGeom prst="rect">
            <a:avLst/>
          </a:prstGeom>
          <a:noFill/>
        </p:spPr>
        <p:txBody>
          <a:bodyPr wrap="square" rtlCol="0">
            <a:spAutoFit/>
          </a:bodyPr>
          <a:lstStyle/>
          <a:p>
            <a:pPr marL="342900" lvl="0" indent="-342900" algn="just">
              <a:spcAft>
                <a:spcPts val="600"/>
              </a:spcAft>
              <a:buFont typeface="Wingdings" panose="05000000000000000000" pitchFamily="2" charset="2"/>
              <a:buChar char="l"/>
              <a:defRPr/>
            </a:pPr>
            <a:r>
              <a:rPr lang="zh-CN" altLang="en-US" sz="2400" b="1" dirty="0">
                <a:solidFill>
                  <a:srgbClr val="4D7BB2"/>
                </a:solidFill>
                <a:latin typeface="思源黑体 CN Normal" panose="020B0400000000000000" charset="-122"/>
                <a:cs typeface="宋体" panose="02010600030101010101" pitchFamily="2" charset="-122"/>
              </a:rPr>
              <a:t>速度快</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Redis</a:t>
            </a:r>
            <a:r>
              <a:rPr lang="zh-CN" altLang="en-US" sz="2400" b="1" dirty="0">
                <a:solidFill>
                  <a:srgbClr val="5E5E5E"/>
                </a:solidFill>
                <a:latin typeface="思源黑体 CN Normal" panose="020B0400000000000000" charset="-122"/>
                <a:cs typeface="宋体" panose="02010600030101010101" pitchFamily="2" charset="-122"/>
              </a:rPr>
              <a:t>是用</a:t>
            </a:r>
            <a:r>
              <a:rPr lang="en-US" altLang="zh-CN" sz="2400" b="1" dirty="0">
                <a:solidFill>
                  <a:srgbClr val="5E5E5E"/>
                </a:solidFill>
                <a:latin typeface="思源黑体 CN Normal" panose="020B0400000000000000" charset="-122"/>
                <a:cs typeface="宋体" panose="02010600030101010101" pitchFamily="2" charset="-122"/>
              </a:rPr>
              <a:t>C</a:t>
            </a:r>
            <a:r>
              <a:rPr lang="zh-CN" altLang="en-US" sz="2400" b="1" dirty="0">
                <a:solidFill>
                  <a:srgbClr val="5E5E5E"/>
                </a:solidFill>
                <a:latin typeface="思源黑体 CN Normal" panose="020B0400000000000000" charset="-122"/>
                <a:cs typeface="宋体" panose="02010600030101010101" pitchFamily="2" charset="-122"/>
              </a:rPr>
              <a:t>语言实现的，所有数据存储在内存中以键值对形式保存。</a:t>
            </a:r>
          </a:p>
          <a:p>
            <a:pPr marL="342900" lvl="0" indent="-342900" algn="just">
              <a:spcAft>
                <a:spcPts val="600"/>
              </a:spcAft>
              <a:buFont typeface="Wingdings" panose="05000000000000000000" pitchFamily="2" charset="2"/>
              <a:buChar char="l"/>
              <a:defRPr/>
            </a:pPr>
            <a:r>
              <a:rPr lang="zh-CN" altLang="en-US" sz="2400" b="1" dirty="0">
                <a:solidFill>
                  <a:srgbClr val="4D7BB2"/>
                </a:solidFill>
                <a:latin typeface="思源黑体 CN Normal" panose="020B0400000000000000" charset="-122"/>
                <a:cs typeface="宋体" panose="02010600030101010101" pitchFamily="2" charset="-122"/>
              </a:rPr>
              <a:t>持久化</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Redis</a:t>
            </a:r>
            <a:r>
              <a:rPr lang="zh-CN" altLang="en-US" sz="2400" b="1" dirty="0">
                <a:solidFill>
                  <a:srgbClr val="5E5E5E"/>
                </a:solidFill>
                <a:latin typeface="思源黑体 CN Normal" panose="020B0400000000000000" charset="-122"/>
                <a:cs typeface="宋体" panose="02010600030101010101" pitchFamily="2" charset="-122"/>
              </a:rPr>
              <a:t>的所有数据存储在内存中，对数据的更新将异步地保存到磁盘上。</a:t>
            </a:r>
          </a:p>
          <a:p>
            <a:pPr marL="342900" lvl="0" indent="-342900" algn="just">
              <a:spcAft>
                <a:spcPts val="600"/>
              </a:spcAft>
              <a:buFont typeface="Wingdings" panose="05000000000000000000" pitchFamily="2" charset="2"/>
              <a:buChar char="l"/>
              <a:defRPr/>
            </a:pPr>
            <a:r>
              <a:rPr lang="zh-CN" altLang="en-US" sz="2400" b="1" dirty="0">
                <a:solidFill>
                  <a:srgbClr val="4D7BB2"/>
                </a:solidFill>
                <a:latin typeface="思源黑体 CN Normal" panose="020B0400000000000000" charset="-122"/>
                <a:cs typeface="宋体" panose="02010600030101010101" pitchFamily="2" charset="-122"/>
              </a:rPr>
              <a:t>支持多种数据结构</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Redis</a:t>
            </a:r>
            <a:r>
              <a:rPr lang="zh-CN" altLang="en-US" sz="2400" b="1" dirty="0">
                <a:solidFill>
                  <a:srgbClr val="5E5E5E"/>
                </a:solidFill>
                <a:latin typeface="思源黑体 CN Normal" panose="020B0400000000000000" charset="-122"/>
                <a:cs typeface="宋体" panose="02010600030101010101" pitchFamily="2" charset="-122"/>
              </a:rPr>
              <a:t>支持五种数据结构：</a:t>
            </a:r>
            <a:r>
              <a:rPr lang="en-US" altLang="zh-CN" sz="2400" b="1" dirty="0">
                <a:solidFill>
                  <a:srgbClr val="5E5E5E"/>
                </a:solidFill>
                <a:latin typeface="思源黑体 CN Normal" panose="020B0400000000000000" charset="-122"/>
                <a:cs typeface="宋体" panose="02010600030101010101" pitchFamily="2" charset="-122"/>
              </a:rPr>
              <a:t>String</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List</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Set</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Hash</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err="1">
                <a:solidFill>
                  <a:srgbClr val="5E5E5E"/>
                </a:solidFill>
                <a:latin typeface="思源黑体 CN Normal" panose="020B0400000000000000" charset="-122"/>
                <a:cs typeface="宋体" panose="02010600030101010101" pitchFamily="2" charset="-122"/>
              </a:rPr>
              <a:t>Zset</a:t>
            </a:r>
            <a:endParaRPr lang="en-US" altLang="zh-CN" sz="2400" b="1" dirty="0">
              <a:solidFill>
                <a:srgbClr val="5E5E5E"/>
              </a:solidFill>
              <a:latin typeface="思源黑体 CN Normal" panose="020B0400000000000000" charset="-122"/>
              <a:cs typeface="宋体" panose="02010600030101010101" pitchFamily="2" charset="-122"/>
            </a:endParaRPr>
          </a:p>
          <a:p>
            <a:pPr marL="342900" lvl="0" indent="-342900" algn="just">
              <a:spcAft>
                <a:spcPts val="600"/>
              </a:spcAft>
              <a:buFont typeface="Wingdings" panose="05000000000000000000" pitchFamily="2" charset="2"/>
              <a:buChar char="l"/>
              <a:defRPr/>
            </a:pPr>
            <a:r>
              <a:rPr lang="zh-CN" altLang="en-US" sz="2400" b="1" dirty="0">
                <a:solidFill>
                  <a:srgbClr val="4D7BB2"/>
                </a:solidFill>
                <a:latin typeface="思源黑体 CN Normal" panose="020B0400000000000000" charset="-122"/>
                <a:cs typeface="宋体" panose="02010600030101010101" pitchFamily="2" charset="-122"/>
              </a:rPr>
              <a:t>支持多种编程语言</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Java</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php</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Python</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Ruby</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Lua</a:t>
            </a:r>
            <a:r>
              <a:rPr lang="zh-CN" altLang="en-US" sz="2400" b="1" dirty="0">
                <a:solidFill>
                  <a:srgbClr val="5E5E5E"/>
                </a:solidFill>
                <a:latin typeface="思源黑体 CN Normal" panose="020B0400000000000000" charset="-122"/>
                <a:cs typeface="宋体" panose="02010600030101010101" pitchFamily="2" charset="-122"/>
              </a:rPr>
              <a:t>、</a:t>
            </a:r>
            <a:r>
              <a:rPr lang="en-US" altLang="zh-CN" sz="2400" b="1" dirty="0">
                <a:solidFill>
                  <a:srgbClr val="5E5E5E"/>
                </a:solidFill>
                <a:latin typeface="思源黑体 CN Normal" panose="020B0400000000000000" charset="-122"/>
                <a:cs typeface="宋体" panose="02010600030101010101" pitchFamily="2" charset="-122"/>
              </a:rPr>
              <a:t>Node.js</a:t>
            </a:r>
          </a:p>
          <a:p>
            <a:pPr marL="342900" lvl="0" indent="-342900" algn="just">
              <a:spcAft>
                <a:spcPts val="600"/>
              </a:spcAft>
              <a:buFont typeface="Wingdings" panose="05000000000000000000" pitchFamily="2" charset="2"/>
              <a:buChar char="l"/>
              <a:defRPr/>
            </a:pPr>
            <a:r>
              <a:rPr lang="zh-CN" altLang="en-US" sz="2400" b="1" dirty="0">
                <a:solidFill>
                  <a:srgbClr val="4D7BB2"/>
                </a:solidFill>
                <a:latin typeface="思源黑体 CN Normal" panose="020B0400000000000000" charset="-122"/>
                <a:cs typeface="宋体" panose="02010600030101010101" pitchFamily="2" charset="-122"/>
              </a:rPr>
              <a:t>功能丰富</a:t>
            </a:r>
            <a:r>
              <a:rPr lang="zh-CN" altLang="en-US" sz="2400" b="1" dirty="0">
                <a:solidFill>
                  <a:srgbClr val="5E5E5E"/>
                </a:solidFill>
                <a:latin typeface="思源黑体 CN Normal" panose="020B0400000000000000" charset="-122"/>
                <a:cs typeface="宋体" panose="02010600030101010101" pitchFamily="2" charset="-122"/>
              </a:rPr>
              <a:t>。除了支持五种数据结构之外，还支持事务、流水线、发布</a:t>
            </a:r>
            <a:r>
              <a:rPr lang="en-US" altLang="zh-CN" sz="2400" b="1" dirty="0">
                <a:solidFill>
                  <a:srgbClr val="5E5E5E"/>
                </a:solidFill>
                <a:latin typeface="思源黑体 CN Normal" panose="020B0400000000000000" charset="-122"/>
                <a:cs typeface="宋体" panose="02010600030101010101" pitchFamily="2" charset="-122"/>
              </a:rPr>
              <a:t>/</a:t>
            </a:r>
            <a:r>
              <a:rPr lang="zh-CN" altLang="en-US" sz="2400" b="1" dirty="0">
                <a:solidFill>
                  <a:srgbClr val="5E5E5E"/>
                </a:solidFill>
                <a:latin typeface="思源黑体 CN Normal" panose="020B0400000000000000" charset="-122"/>
                <a:cs typeface="宋体" panose="02010600030101010101" pitchFamily="2" charset="-122"/>
              </a:rPr>
              <a:t>订阅、消息队列等功能。</a:t>
            </a:r>
          </a:p>
          <a:p>
            <a:pPr marL="342900" lvl="0" indent="-342900" algn="just">
              <a:spcAft>
                <a:spcPts val="600"/>
              </a:spcAft>
              <a:buFont typeface="Wingdings" panose="05000000000000000000" pitchFamily="2" charset="2"/>
              <a:buChar char="l"/>
              <a:defRPr/>
            </a:pPr>
            <a:r>
              <a:rPr lang="zh-CN" altLang="en-US" sz="2400" b="1" dirty="0">
                <a:solidFill>
                  <a:srgbClr val="4D7BB2"/>
                </a:solidFill>
                <a:latin typeface="思源黑体 CN Normal" panose="020B0400000000000000" charset="-122"/>
                <a:cs typeface="宋体" panose="02010600030101010101" pitchFamily="2" charset="-122"/>
              </a:rPr>
              <a:t>源码简单</a:t>
            </a:r>
            <a:r>
              <a:rPr lang="zh-CN" altLang="en-US" sz="2400" b="1" dirty="0">
                <a:solidFill>
                  <a:srgbClr val="5E5E5E"/>
                </a:solidFill>
                <a:latin typeface="思源黑体 CN Normal" panose="020B0400000000000000" charset="-122"/>
                <a:cs typeface="宋体" panose="02010600030101010101" pitchFamily="2" charset="-122"/>
              </a:rPr>
              <a:t>。约</a:t>
            </a:r>
            <a:r>
              <a:rPr lang="en-US" altLang="zh-CN" sz="2400" b="1" dirty="0">
                <a:solidFill>
                  <a:srgbClr val="5E5E5E"/>
                </a:solidFill>
                <a:latin typeface="思源黑体 CN Normal" panose="020B0400000000000000" charset="-122"/>
                <a:cs typeface="宋体" panose="02010600030101010101" pitchFamily="2" charset="-122"/>
              </a:rPr>
              <a:t>23000</a:t>
            </a:r>
            <a:r>
              <a:rPr lang="zh-CN" altLang="en-US" sz="2400" b="1" dirty="0">
                <a:solidFill>
                  <a:srgbClr val="5E5E5E"/>
                </a:solidFill>
                <a:latin typeface="思源黑体 CN Normal" panose="020B0400000000000000" charset="-122"/>
                <a:cs typeface="宋体" panose="02010600030101010101" pitchFamily="2" charset="-122"/>
              </a:rPr>
              <a:t>行</a:t>
            </a:r>
            <a:r>
              <a:rPr lang="en-US" altLang="zh-CN" sz="2400" b="1" dirty="0">
                <a:solidFill>
                  <a:srgbClr val="5E5E5E"/>
                </a:solidFill>
                <a:latin typeface="思源黑体 CN Normal" panose="020B0400000000000000" charset="-122"/>
                <a:cs typeface="宋体" panose="02010600030101010101" pitchFamily="2" charset="-122"/>
              </a:rPr>
              <a:t>C</a:t>
            </a:r>
            <a:r>
              <a:rPr lang="zh-CN" altLang="en-US" sz="2400" b="1" dirty="0">
                <a:solidFill>
                  <a:srgbClr val="5E5E5E"/>
                </a:solidFill>
                <a:latin typeface="思源黑体 CN Normal" panose="020B0400000000000000" charset="-122"/>
                <a:cs typeface="宋体" panose="02010600030101010101" pitchFamily="2" charset="-122"/>
              </a:rPr>
              <a:t>语言源代码。</a:t>
            </a:r>
          </a:p>
          <a:p>
            <a:pPr marL="342900" lvl="0" indent="-342900" algn="just">
              <a:spcAft>
                <a:spcPts val="600"/>
              </a:spcAft>
              <a:buFont typeface="Wingdings" panose="05000000000000000000" pitchFamily="2" charset="2"/>
              <a:buChar char="l"/>
              <a:defRPr/>
            </a:pPr>
            <a:r>
              <a:rPr lang="zh-CN" altLang="en-US" sz="2400" b="1" dirty="0">
                <a:solidFill>
                  <a:srgbClr val="4D7BB2"/>
                </a:solidFill>
                <a:latin typeface="思源黑体 CN Normal" panose="020B0400000000000000" charset="-122"/>
                <a:cs typeface="宋体" panose="02010600030101010101" pitchFamily="2" charset="-122"/>
              </a:rPr>
              <a:t>主从复制。</a:t>
            </a:r>
            <a:r>
              <a:rPr lang="zh-CN" altLang="en-US" sz="2400" b="1" dirty="0">
                <a:solidFill>
                  <a:srgbClr val="5E5E5E"/>
                </a:solidFill>
                <a:latin typeface="思源黑体 CN Normal" panose="020B0400000000000000" charset="-122"/>
                <a:cs typeface="宋体" panose="02010600030101010101" pitchFamily="2" charset="-122"/>
              </a:rPr>
              <a:t>主服务器上只进行写的操作，在从的服务器上进行读的操作</a:t>
            </a:r>
          </a:p>
          <a:p>
            <a:pPr marL="342900" lvl="0" indent="-342900" algn="just">
              <a:spcAft>
                <a:spcPts val="600"/>
              </a:spcAft>
              <a:buFont typeface="Wingdings" panose="05000000000000000000" pitchFamily="2" charset="2"/>
              <a:buChar char="l"/>
              <a:defRPr/>
            </a:pPr>
            <a:r>
              <a:rPr lang="zh-CN" altLang="en-US" sz="2400" b="1" dirty="0">
                <a:solidFill>
                  <a:srgbClr val="4D7BB2"/>
                </a:solidFill>
                <a:latin typeface="思源黑体 CN Normal" panose="020B0400000000000000" charset="-122"/>
              </a:rPr>
              <a:t>（服务架构）支持高可用和分布式。</a:t>
            </a:r>
            <a:r>
              <a:rPr lang="zh-CN" altLang="en-US" sz="2400" b="1" dirty="0">
                <a:solidFill>
                  <a:srgbClr val="5E5E5E"/>
                </a:solidFill>
                <a:latin typeface="思源黑体 CN Normal" panose="020B0400000000000000" charset="-122"/>
                <a:cs typeface="宋体" panose="02010600030101010101" pitchFamily="2" charset="-122"/>
              </a:rPr>
              <a:t>高可用：使用</a:t>
            </a:r>
            <a:r>
              <a:rPr lang="en-US" altLang="zh-CN" sz="2400" b="1" dirty="0" err="1">
                <a:solidFill>
                  <a:srgbClr val="5E5E5E"/>
                </a:solidFill>
                <a:latin typeface="思源黑体 CN Normal" panose="020B0400000000000000" charset="-122"/>
                <a:cs typeface="宋体" panose="02010600030101010101" pitchFamily="2" charset="-122"/>
              </a:rPr>
              <a:t>redis</a:t>
            </a:r>
            <a:r>
              <a:rPr lang="zh-CN" altLang="en-US" sz="2400" b="1" dirty="0">
                <a:solidFill>
                  <a:srgbClr val="5E5E5E"/>
                </a:solidFill>
                <a:latin typeface="思源黑体 CN Normal" panose="020B0400000000000000" charset="-122"/>
                <a:cs typeface="宋体" panose="02010600030101010101" pitchFamily="2" charset="-122"/>
              </a:rPr>
              <a:t>自带的哨兵机制来实现高可用</a:t>
            </a:r>
          </a:p>
        </p:txBody>
      </p:sp>
      <p:sp>
        <p:nvSpPr>
          <p:cNvPr id="2"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7184575"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lang="zh-CN" altLang="en-US" sz="2800" dirty="0">
                <a:gradFill>
                  <a:gsLst>
                    <a:gs pos="100000">
                      <a:srgbClr val="838383"/>
                    </a:gs>
                    <a:gs pos="23000">
                      <a:srgbClr val="418AB3">
                        <a:alpha val="95000"/>
                      </a:srgbClr>
                    </a:gs>
                  </a:gsLst>
                  <a:lin ang="2700000" scaled="1"/>
                </a:gradFill>
                <a:latin typeface="Roboto Black" panose="02000000000000000000"/>
                <a:ea typeface="思源黑体 CN Bold" panose="020B0800000000000000" charset="-122"/>
              </a:rPr>
              <a:t>对比</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panose="02000000000000000000"/>
              <a:ea typeface="思源黑体 CN Bold" panose="020B0800000000000000" charset="-122"/>
              <a:cs typeface="+mn-cs"/>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34017" y="2093186"/>
            <a:ext cx="11323965" cy="4708981"/>
          </a:xfrm>
          <a:prstGeom prst="rect">
            <a:avLst/>
          </a:prstGeom>
          <a:noFill/>
        </p:spPr>
        <p:txBody>
          <a:bodyPr wrap="square" rtlCol="0">
            <a:spAutoFit/>
          </a:bodyPr>
          <a:lstStyle/>
          <a:p>
            <a:pPr marL="342900" lvl="0" indent="-342900" algn="just">
              <a:buFont typeface="Wingdings" panose="05000000000000000000" pitchFamily="2" charset="2"/>
              <a:buChar char="l"/>
              <a:defRPr/>
            </a:pPr>
            <a:r>
              <a:rPr lang="zh-CN" altLang="en-US" sz="2000" b="1" dirty="0">
                <a:solidFill>
                  <a:srgbClr val="4D7BB2"/>
                </a:solidFill>
                <a:latin typeface="思源黑体 CN Normal" panose="020B0400000000000000" charset="-122"/>
              </a:rPr>
              <a:t>数据存储方式不同</a:t>
            </a:r>
            <a:r>
              <a:rPr lang="zh-CN" altLang="en-US" sz="2000" b="1" dirty="0">
                <a:solidFill>
                  <a:srgbClr val="5E5E5E"/>
                </a:solidFill>
                <a:latin typeface="思源黑体 CN Normal" panose="020B0400000000000000" charset="-122"/>
              </a:rPr>
              <a:t>。关系型数据天然就是表格式的。与其相反，非关系型数据通常存储在数据集中，就像文档、键值对或者图结构；</a:t>
            </a:r>
            <a:endParaRPr lang="en-US" altLang="zh-CN" sz="2000" b="1" dirty="0">
              <a:solidFill>
                <a:srgbClr val="5E5E5E"/>
              </a:solidFill>
              <a:latin typeface="思源黑体 CN Normal" panose="020B0400000000000000" charset="-122"/>
            </a:endParaRPr>
          </a:p>
          <a:p>
            <a:pPr lvl="0" algn="just">
              <a:defRPr/>
            </a:pPr>
            <a:endParaRPr lang="zh-CN" altLang="en-US" sz="2000" b="1" dirty="0">
              <a:solidFill>
                <a:srgbClr val="5E5E5E"/>
              </a:solidFill>
              <a:latin typeface="思源黑体 CN Normal" panose="020B0400000000000000" charset="-122"/>
            </a:endParaRPr>
          </a:p>
          <a:p>
            <a:pPr marL="342900" lvl="0" indent="-342900" algn="just">
              <a:buFont typeface="Wingdings" panose="05000000000000000000" pitchFamily="2" charset="2"/>
              <a:buChar char="l"/>
              <a:defRPr/>
            </a:pPr>
            <a:r>
              <a:rPr lang="zh-CN" altLang="en-US" sz="2000" b="1" dirty="0">
                <a:solidFill>
                  <a:srgbClr val="4D7BB2"/>
                </a:solidFill>
                <a:latin typeface="思源黑体 CN Normal" panose="020B0400000000000000" charset="-122"/>
              </a:rPr>
              <a:t>数据模式不同</a:t>
            </a:r>
            <a:r>
              <a:rPr lang="zh-CN" altLang="en-US" sz="2000" b="1" dirty="0">
                <a:solidFill>
                  <a:srgbClr val="5E5E5E"/>
                </a:solidFill>
                <a:latin typeface="思源黑体 CN Normal" panose="020B0400000000000000" charset="-122"/>
              </a:rPr>
              <a:t>。在</a:t>
            </a:r>
            <a:r>
              <a:rPr lang="en-US" altLang="zh-CN" sz="2000" b="1" dirty="0">
                <a:solidFill>
                  <a:srgbClr val="5E5E5E"/>
                </a:solidFill>
                <a:latin typeface="思源黑体 CN Normal" panose="020B0400000000000000" charset="-122"/>
              </a:rPr>
              <a:t>SQL</a:t>
            </a:r>
            <a:r>
              <a:rPr lang="zh-CN" altLang="en-US" sz="2000" b="1" dirty="0">
                <a:solidFill>
                  <a:srgbClr val="5E5E5E"/>
                </a:solidFill>
                <a:latin typeface="思源黑体 CN Normal" panose="020B0400000000000000" charset="-122"/>
              </a:rPr>
              <a:t>中，必须先定义好表结构，才能够添加数据。表结构可以在定义之后更新，但是如果有比较大的结构变更，就会变的比较复杂；在</a:t>
            </a:r>
            <a:r>
              <a:rPr lang="en-US" altLang="zh-CN" sz="2000" b="1" dirty="0" err="1">
                <a:solidFill>
                  <a:srgbClr val="5E5E5E"/>
                </a:solidFill>
                <a:latin typeface="思源黑体 CN Normal" panose="020B0400000000000000" charset="-122"/>
              </a:rPr>
              <a:t>Nosql</a:t>
            </a:r>
            <a:r>
              <a:rPr lang="zh-CN" altLang="en-US" sz="2000" b="1" dirty="0">
                <a:solidFill>
                  <a:srgbClr val="5E5E5E"/>
                </a:solidFill>
                <a:latin typeface="思源黑体 CN Normal" panose="020B0400000000000000" charset="-122"/>
              </a:rPr>
              <a:t>数据库中，数据可以在任何时候任何地方添加，不需要预先定义；</a:t>
            </a:r>
            <a:endParaRPr lang="en-US" altLang="zh-CN" sz="2000" b="1" dirty="0">
              <a:solidFill>
                <a:srgbClr val="5E5E5E"/>
              </a:solidFill>
              <a:latin typeface="思源黑体 CN Normal" panose="020B0400000000000000" charset="-122"/>
            </a:endParaRPr>
          </a:p>
          <a:p>
            <a:pPr lvl="0" algn="just">
              <a:defRPr/>
            </a:pPr>
            <a:endParaRPr lang="zh-CN" altLang="en-US" sz="2000" b="1" dirty="0">
              <a:solidFill>
                <a:srgbClr val="5E5E5E"/>
              </a:solidFill>
              <a:latin typeface="思源黑体 CN Normal" panose="020B0400000000000000" charset="-122"/>
            </a:endParaRPr>
          </a:p>
          <a:p>
            <a:pPr marL="342900" lvl="0" indent="-342900" algn="just">
              <a:buFont typeface="Wingdings" panose="05000000000000000000" pitchFamily="2" charset="2"/>
              <a:buChar char="l"/>
              <a:defRPr/>
            </a:pPr>
            <a:r>
              <a:rPr lang="zh-CN" altLang="en-US" sz="2000" b="1" dirty="0">
                <a:solidFill>
                  <a:srgbClr val="4D7BB2"/>
                </a:solidFill>
                <a:latin typeface="思源黑体 CN Normal" panose="020B0400000000000000" charset="-122"/>
              </a:rPr>
              <a:t>扩展方式不同</a:t>
            </a:r>
            <a:r>
              <a:rPr lang="zh-CN" altLang="en-US" sz="2000" b="1" dirty="0">
                <a:solidFill>
                  <a:srgbClr val="5E5E5E"/>
                </a:solidFill>
                <a:latin typeface="思源黑体 CN Normal" panose="020B0400000000000000" charset="-122"/>
              </a:rPr>
              <a:t>。要支持更多并发量，</a:t>
            </a:r>
            <a:r>
              <a:rPr lang="en-US" altLang="zh-CN" sz="2000" b="1" dirty="0">
                <a:solidFill>
                  <a:srgbClr val="5E5E5E"/>
                </a:solidFill>
                <a:latin typeface="思源黑体 CN Normal" panose="020B0400000000000000" charset="-122"/>
              </a:rPr>
              <a:t>SQL</a:t>
            </a:r>
            <a:r>
              <a:rPr lang="zh-CN" altLang="en-US" sz="2000" b="1" dirty="0">
                <a:solidFill>
                  <a:srgbClr val="5E5E5E"/>
                </a:solidFill>
                <a:latin typeface="思源黑体 CN Normal" panose="020B0400000000000000" charset="-122"/>
              </a:rPr>
              <a:t>数据库是纵向扩展；而</a:t>
            </a:r>
            <a:r>
              <a:rPr lang="en-US" altLang="zh-CN" sz="2000" b="1" dirty="0">
                <a:solidFill>
                  <a:srgbClr val="5E5E5E"/>
                </a:solidFill>
                <a:latin typeface="思源黑体 CN Normal" panose="020B0400000000000000" charset="-122"/>
              </a:rPr>
              <a:t>NoSQL</a:t>
            </a:r>
            <a:r>
              <a:rPr lang="zh-CN" altLang="en-US" sz="2000" b="1" dirty="0">
                <a:solidFill>
                  <a:srgbClr val="5E5E5E"/>
                </a:solidFill>
                <a:latin typeface="思源黑体 CN Normal" panose="020B0400000000000000" charset="-122"/>
              </a:rPr>
              <a:t>数据库是横向扩展的，其扩展可以通过给资源池添加更多普通的数据库服务器</a:t>
            </a:r>
            <a:r>
              <a:rPr lang="en-US" altLang="zh-CN" sz="2000" b="1" dirty="0">
                <a:solidFill>
                  <a:srgbClr val="5E5E5E"/>
                </a:solidFill>
                <a:latin typeface="思源黑体 CN Normal" panose="020B0400000000000000" charset="-122"/>
              </a:rPr>
              <a:t>(</a:t>
            </a:r>
            <a:r>
              <a:rPr lang="zh-CN" altLang="en-US" sz="2000" b="1" dirty="0">
                <a:solidFill>
                  <a:srgbClr val="5E5E5E"/>
                </a:solidFill>
                <a:latin typeface="思源黑体 CN Normal" panose="020B0400000000000000" charset="-122"/>
              </a:rPr>
              <a:t>节点</a:t>
            </a:r>
            <a:r>
              <a:rPr lang="en-US" altLang="zh-CN" sz="2000" b="1" dirty="0">
                <a:solidFill>
                  <a:srgbClr val="5E5E5E"/>
                </a:solidFill>
                <a:latin typeface="思源黑体 CN Normal" panose="020B0400000000000000" charset="-122"/>
              </a:rPr>
              <a:t>)</a:t>
            </a:r>
            <a:r>
              <a:rPr lang="zh-CN" altLang="en-US" sz="2000" b="1" dirty="0">
                <a:solidFill>
                  <a:srgbClr val="5E5E5E"/>
                </a:solidFill>
                <a:latin typeface="思源黑体 CN Normal" panose="020B0400000000000000" charset="-122"/>
              </a:rPr>
              <a:t>来分担负载；</a:t>
            </a:r>
            <a:endParaRPr lang="en-US" altLang="zh-CN" sz="2000" b="1" dirty="0">
              <a:solidFill>
                <a:srgbClr val="5E5E5E"/>
              </a:solidFill>
              <a:latin typeface="思源黑体 CN Normal" panose="020B0400000000000000" charset="-122"/>
            </a:endParaRPr>
          </a:p>
          <a:p>
            <a:pPr lvl="0" algn="just">
              <a:defRPr/>
            </a:pPr>
            <a:endParaRPr lang="zh-CN" altLang="en-US" sz="2000" b="1" dirty="0">
              <a:solidFill>
                <a:srgbClr val="5E5E5E"/>
              </a:solidFill>
              <a:latin typeface="思源黑体 CN Normal" panose="020B0400000000000000" charset="-122"/>
            </a:endParaRPr>
          </a:p>
          <a:p>
            <a:pPr marL="342900" lvl="0" indent="-342900" algn="just">
              <a:buFont typeface="Wingdings" panose="05000000000000000000" pitchFamily="2" charset="2"/>
              <a:buChar char="l"/>
              <a:defRPr/>
            </a:pPr>
            <a:r>
              <a:rPr lang="zh-CN" altLang="en-US" sz="2000" b="1" dirty="0">
                <a:solidFill>
                  <a:srgbClr val="4D7BB2"/>
                </a:solidFill>
                <a:latin typeface="思源黑体 CN Normal" panose="020B0400000000000000" charset="-122"/>
              </a:rPr>
              <a:t>对事务性的支持不同</a:t>
            </a:r>
            <a:r>
              <a:rPr lang="zh-CN" altLang="en-US" sz="2000" b="1" dirty="0">
                <a:solidFill>
                  <a:srgbClr val="5E5E5E"/>
                </a:solidFill>
                <a:latin typeface="思源黑体 CN Normal" panose="020B0400000000000000" charset="-122"/>
              </a:rPr>
              <a:t>。</a:t>
            </a:r>
            <a:r>
              <a:rPr lang="en-US" altLang="zh-CN" sz="2000" b="1" dirty="0">
                <a:solidFill>
                  <a:srgbClr val="5E5E5E"/>
                </a:solidFill>
                <a:latin typeface="思源黑体 CN Normal" panose="020B0400000000000000" charset="-122"/>
              </a:rPr>
              <a:t>SQL</a:t>
            </a:r>
            <a:r>
              <a:rPr lang="zh-CN" altLang="en-US" sz="2000" b="1" dirty="0">
                <a:solidFill>
                  <a:srgbClr val="5E5E5E"/>
                </a:solidFill>
                <a:latin typeface="思源黑体 CN Normal" panose="020B0400000000000000" charset="-122"/>
              </a:rPr>
              <a:t>数据库支持对事务原子性细粒度控制，并且易于回滚事务；在</a:t>
            </a:r>
            <a:r>
              <a:rPr lang="en-US" altLang="zh-CN" sz="2000" b="1" dirty="0" err="1">
                <a:solidFill>
                  <a:srgbClr val="5E5E5E"/>
                </a:solidFill>
                <a:latin typeface="思源黑体 CN Normal" panose="020B0400000000000000" charset="-122"/>
              </a:rPr>
              <a:t>Nosql</a:t>
            </a:r>
            <a:r>
              <a:rPr lang="zh-CN" altLang="en-US" sz="2000" b="1" dirty="0">
                <a:solidFill>
                  <a:srgbClr val="5E5E5E"/>
                </a:solidFill>
                <a:latin typeface="思源黑体 CN Normal" panose="020B0400000000000000" charset="-122"/>
              </a:rPr>
              <a:t>中没有事务这个概念，每一个数据集都是原子级别的；</a:t>
            </a:r>
            <a:endParaRPr lang="en-US" altLang="zh-CN" sz="2000" b="1" dirty="0">
              <a:solidFill>
                <a:srgbClr val="5E5E5E"/>
              </a:solidFill>
              <a:latin typeface="思源黑体 CN Normal" panose="020B0400000000000000" charset="-122"/>
            </a:endParaRPr>
          </a:p>
          <a:p>
            <a:pPr lvl="0" algn="just">
              <a:defRPr/>
            </a:pPr>
            <a:endParaRPr lang="zh-CN" altLang="en-US" sz="2000" b="1" dirty="0">
              <a:solidFill>
                <a:srgbClr val="5E5E5E"/>
              </a:solidFill>
              <a:latin typeface="思源黑体 CN Normal" panose="020B0400000000000000" charset="-122"/>
            </a:endParaRPr>
          </a:p>
          <a:p>
            <a:pPr marL="342900" lvl="0" indent="-342900" algn="just">
              <a:buFont typeface="Wingdings" panose="05000000000000000000" pitchFamily="2" charset="2"/>
              <a:buChar char="l"/>
              <a:defRPr/>
            </a:pPr>
            <a:r>
              <a:rPr lang="zh-CN" altLang="en-US" sz="2000" b="1" dirty="0">
                <a:solidFill>
                  <a:srgbClr val="4D7BB2"/>
                </a:solidFill>
                <a:latin typeface="思源黑体 CN Normal" panose="020B0400000000000000" charset="-122"/>
              </a:rPr>
              <a:t>查询速度不同</a:t>
            </a:r>
            <a:r>
              <a:rPr lang="zh-CN" altLang="en-US" sz="2000" b="1" dirty="0">
                <a:solidFill>
                  <a:srgbClr val="5E5E5E"/>
                </a:solidFill>
                <a:latin typeface="思源黑体 CN Normal" panose="020B0400000000000000" charset="-122"/>
              </a:rPr>
              <a:t>。关系型数据库将数据存储在硬盘中，查询速度较慢；</a:t>
            </a:r>
            <a:r>
              <a:rPr lang="en-US" altLang="zh-CN" sz="2000" b="1" dirty="0" err="1">
                <a:solidFill>
                  <a:srgbClr val="5E5E5E"/>
                </a:solidFill>
                <a:latin typeface="思源黑体 CN Normal" panose="020B0400000000000000" charset="-122"/>
              </a:rPr>
              <a:t>Nosql</a:t>
            </a:r>
            <a:r>
              <a:rPr lang="zh-CN" altLang="en-US" sz="2000" b="1" dirty="0">
                <a:solidFill>
                  <a:srgbClr val="5E5E5E"/>
                </a:solidFill>
                <a:latin typeface="思源黑体 CN Normal" panose="020B0400000000000000" charset="-122"/>
              </a:rPr>
              <a:t>数据库将数据存储于缓存之中，而且不需要经过</a:t>
            </a:r>
            <a:r>
              <a:rPr lang="en-US" altLang="zh-CN" sz="2000" b="1" dirty="0">
                <a:solidFill>
                  <a:srgbClr val="5E5E5E"/>
                </a:solidFill>
                <a:latin typeface="思源黑体 CN Normal" panose="020B0400000000000000" charset="-122"/>
              </a:rPr>
              <a:t>SQL</a:t>
            </a:r>
            <a:r>
              <a:rPr lang="zh-CN" altLang="en-US" sz="2000" b="1" dirty="0">
                <a:solidFill>
                  <a:srgbClr val="5E5E5E"/>
                </a:solidFill>
                <a:latin typeface="思源黑体 CN Normal" panose="020B0400000000000000" charset="-122"/>
              </a:rPr>
              <a:t>层的解析，查询速度快。</a:t>
            </a:r>
          </a:p>
        </p:txBody>
      </p:sp>
      <p:sp>
        <p:nvSpPr>
          <p:cNvPr id="2"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4142438" cy="1648603"/>
          </a:xfrm>
        </p:spPr>
        <p:txBody>
          <a:bodyPr/>
          <a:lstStyle/>
          <a:p>
            <a:pPr>
              <a:spcBef>
                <a:spcPts val="0"/>
              </a:spcBef>
            </a:pPr>
            <a:r>
              <a:rPr lang="zh-CN" altLang="en-US" dirty="0"/>
              <a:t>如有错漏之处，敬请指正</a:t>
            </a:r>
          </a:p>
        </p:txBody>
      </p:sp>
      <p:sp>
        <p:nvSpPr>
          <p:cNvPr id="4" name="文本占位符 3"/>
          <p:cNvSpPr>
            <a:spLocks noGrp="1"/>
          </p:cNvSpPr>
          <p:nvPr>
            <p:ph type="body" sz="quarter" idx="12"/>
          </p:nvPr>
        </p:nvSpPr>
        <p:spPr/>
        <p:txBody>
          <a:bodyPr/>
          <a:lstStyle/>
          <a:p>
            <a:r>
              <a:rPr lang="zh-CN" altLang="en-US" dirty="0"/>
              <a:t>谢谢</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主键和外键</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41261"/>
            <a:ext cx="11164788" cy="326898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nSpc>
                <a:spcPct val="120000"/>
              </a:lnSpc>
              <a:spcBef>
                <a:spcPts val="600"/>
              </a:spcBef>
              <a:buSzPct val="60000"/>
              <a:buFont typeface="Wingdings" panose="05000000000000000000" pitchFamily="2" charset="2"/>
              <a:buNone/>
            </a:pPr>
            <a:r>
              <a:rPr lang="zh-CN" altLang="en-US" sz="2800" dirty="0">
                <a:cs typeface="+mn-ea"/>
                <a:sym typeface="+mn-lt"/>
              </a:rPr>
              <a:t>主键（</a:t>
            </a:r>
            <a:r>
              <a:rPr lang="en-US" altLang="zh-CN" sz="2800" dirty="0">
                <a:cs typeface="+mn-ea"/>
                <a:sym typeface="+mn-lt"/>
              </a:rPr>
              <a:t>Primary Key</a:t>
            </a:r>
            <a:r>
              <a:rPr lang="zh-CN" altLang="en-US" sz="2800" dirty="0">
                <a:cs typeface="+mn-ea"/>
                <a:sym typeface="+mn-lt"/>
              </a:rPr>
              <a:t>）和外键（</a:t>
            </a:r>
            <a:r>
              <a:rPr lang="en-US" altLang="zh-CN" sz="2800" dirty="0">
                <a:cs typeface="+mn-ea"/>
                <a:sym typeface="+mn-lt"/>
              </a:rPr>
              <a:t>Foreign Key</a:t>
            </a:r>
            <a:r>
              <a:rPr lang="zh-CN" altLang="en-US" sz="2800" dirty="0">
                <a:cs typeface="+mn-ea"/>
                <a:sym typeface="+mn-lt"/>
              </a:rPr>
              <a:t>）是把</a:t>
            </a:r>
            <a:r>
              <a:rPr lang="zh-CN" altLang="en-US" sz="2800" b="1" dirty="0">
                <a:cs typeface="+mn-ea"/>
                <a:sym typeface="+mn-lt"/>
              </a:rPr>
              <a:t>多个表组织为一个有效的关系数据库的粘合剂</a:t>
            </a:r>
            <a:r>
              <a:rPr lang="zh-CN" altLang="en-US" sz="2800" dirty="0">
                <a:cs typeface="+mn-ea"/>
                <a:sym typeface="+mn-lt"/>
              </a:rPr>
              <a:t>。主键和外键的设计对物理数据库的性能和可用性都有着决定性的影响。一旦将所设计的数据库用于了生产环境，</a:t>
            </a:r>
            <a:r>
              <a:rPr lang="zh-CN" altLang="en-US" sz="2800" b="1" dirty="0">
                <a:cs typeface="+mn-ea"/>
                <a:sym typeface="+mn-lt"/>
              </a:rPr>
              <a:t>就很难对这些键进行修改</a:t>
            </a:r>
            <a:r>
              <a:rPr lang="zh-CN" altLang="en-US" sz="2800" dirty="0">
                <a:cs typeface="+mn-ea"/>
                <a:sym typeface="+mn-lt"/>
              </a:rPr>
              <a:t>，所以在开发阶段就设计好主键和外键就是非常必要和值得的。</a:t>
            </a:r>
            <a:endParaRPr lang="zh-CN" altLang="en-US" sz="2800" b="0" dirty="0">
              <a:cs typeface="+mn-ea"/>
              <a:sym typeface="+mn-lt"/>
            </a:endParaRPr>
          </a:p>
          <a:p>
            <a:pPr indent="0">
              <a:lnSpc>
                <a:spcPct val="120000"/>
              </a:lnSpc>
              <a:spcBef>
                <a:spcPts val="600"/>
              </a:spcBef>
              <a:buSzPct val="60000"/>
              <a:buFont typeface="Wingdings" panose="05000000000000000000" pitchFamily="2" charset="2"/>
              <a:buNone/>
            </a:pPr>
            <a:endParaRPr lang="en-US" altLang="zh-CN" sz="2800" kern="0" dirty="0">
              <a:latin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sym typeface="+mn-ea"/>
              </a:rPr>
              <a:t>主键</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6255" y="1990725"/>
            <a:ext cx="10920095" cy="332295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nSpc>
                <a:spcPct val="150000"/>
              </a:lnSpc>
            </a:pPr>
            <a:r>
              <a:rPr lang="zh-CN" altLang="en-US" sz="2800" b="1" dirty="0">
                <a:cs typeface="+mn-ea"/>
                <a:sym typeface="+mn-ea"/>
              </a:rPr>
              <a:t>候选键：</a:t>
            </a:r>
            <a:r>
              <a:rPr lang="zh-CN" altLang="en-US" sz="2800" dirty="0">
                <a:cs typeface="+mn-ea"/>
                <a:sym typeface="+mn-ea"/>
              </a:rPr>
              <a:t>能唯一标识元组的最小属性组合</a:t>
            </a:r>
            <a:endParaRPr lang="zh-CN" altLang="en-US" sz="2800" b="1">
              <a:solidFill>
                <a:schemeClr val="bg2"/>
              </a:solidFill>
            </a:endParaRPr>
          </a:p>
          <a:p>
            <a:pPr>
              <a:lnSpc>
                <a:spcPct val="150000"/>
              </a:lnSpc>
            </a:pPr>
            <a:endParaRPr lang="zh-CN" altLang="en-US" sz="2800" b="1" dirty="0">
              <a:cs typeface="+mn-ea"/>
              <a:sym typeface="+mn-lt"/>
            </a:endParaRPr>
          </a:p>
          <a:p>
            <a:pPr>
              <a:lnSpc>
                <a:spcPct val="150000"/>
              </a:lnSpc>
            </a:pPr>
            <a:r>
              <a:rPr lang="zh-CN" altLang="en-US" sz="2800" b="1" dirty="0">
                <a:cs typeface="+mn-ea"/>
                <a:sym typeface="+mn-ea"/>
              </a:rPr>
              <a:t>主键：</a:t>
            </a:r>
            <a:r>
              <a:rPr lang="zh-CN" altLang="en-US" sz="2800" dirty="0">
                <a:cs typeface="+mn-ea"/>
                <a:sym typeface="+mn-ea"/>
              </a:rPr>
              <a:t>若一个关系中有多个候选键,则选其中的一个为关系的主键</a:t>
            </a:r>
            <a:endParaRPr lang="zh-CN" altLang="en-US" sz="2800" b="1">
              <a:solidFill>
                <a:schemeClr val="bg2"/>
              </a:solidFill>
            </a:endParaRPr>
          </a:p>
          <a:p>
            <a:pPr>
              <a:lnSpc>
                <a:spcPct val="150000"/>
              </a:lnSpc>
            </a:pPr>
            <a:endParaRPr lang="zh-CN" altLang="en-US" sz="2800" b="1" dirty="0">
              <a:cs typeface="+mn-ea"/>
              <a:sym typeface="+mn-lt"/>
            </a:endParaRPr>
          </a:p>
          <a:p>
            <a:pPr>
              <a:lnSpc>
                <a:spcPct val="150000"/>
              </a:lnSpc>
            </a:pPr>
            <a:r>
              <a:rPr lang="zh-CN" altLang="en-US" sz="2800" b="1" dirty="0">
                <a:cs typeface="+mn-ea"/>
              </a:rPr>
              <a:t>主键作用：</a:t>
            </a:r>
            <a:r>
              <a:rPr lang="zh-CN" altLang="en-US" sz="2800" dirty="0">
                <a:cs typeface="+mn-ea"/>
                <a:sym typeface="+mn-lt"/>
              </a:rPr>
              <a:t>唯一地标识一行； 作为一个可以被外键有效引用的对象</a:t>
            </a:r>
            <a:endParaRPr lang="zh-CN" altLang="en-US" sz="2800" b="1" dirty="0">
              <a:cs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sym typeface="+mn-ea"/>
              </a:rPr>
              <a:t>主键</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61656" y="1990605"/>
            <a:ext cx="11070066" cy="465768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nSpc>
                <a:spcPct val="150000"/>
              </a:lnSpc>
            </a:pPr>
            <a:r>
              <a:rPr lang="zh-CN" altLang="en-US" dirty="0">
                <a:cs typeface="+mn-ea"/>
                <a:sym typeface="+mn-lt"/>
              </a:rPr>
              <a:t>考虑到主键的作用和它对数据库的影响，我们在选取主键时需要谨慎考虑，应尽可能满足</a:t>
            </a:r>
            <a:r>
              <a:rPr lang="zh-CN" altLang="en-US" b="1" dirty="0">
                <a:cs typeface="+mn-ea"/>
                <a:sym typeface="+mn-lt"/>
              </a:rPr>
              <a:t>主键的无意义性</a:t>
            </a:r>
            <a:r>
              <a:rPr lang="zh-CN" altLang="en-US" dirty="0">
                <a:cs typeface="+mn-ea"/>
                <a:sym typeface="+mn-lt"/>
              </a:rPr>
              <a:t>，不要给关键字赋予任何业余意义。避免</a:t>
            </a:r>
            <a:r>
              <a:rPr lang="zh-CN" altLang="en-US" b="1" dirty="0">
                <a:cs typeface="+mn-ea"/>
                <a:sym typeface="+mn-lt"/>
              </a:rPr>
              <a:t>因必须修改主键而造成极大的维护上的开销</a:t>
            </a:r>
            <a:r>
              <a:rPr lang="zh-CN" altLang="en-US" dirty="0">
                <a:cs typeface="+mn-ea"/>
                <a:sym typeface="+mn-lt"/>
              </a:rPr>
              <a:t>。可以考虑适应</a:t>
            </a:r>
            <a:r>
              <a:rPr lang="zh-CN" altLang="en-US" b="1" dirty="0">
                <a:cs typeface="+mn-ea"/>
                <a:sym typeface="+mn-lt"/>
              </a:rPr>
              <a:t>代理主键</a:t>
            </a:r>
            <a:r>
              <a:rPr lang="zh-CN" altLang="en-US" dirty="0">
                <a:cs typeface="+mn-ea"/>
                <a:sym typeface="+mn-lt"/>
              </a:rPr>
              <a:t>，为表定义一个不具有任何业务含义的字段，专门做为表的主键。</a:t>
            </a:r>
          </a:p>
          <a:p>
            <a:pPr>
              <a:lnSpc>
                <a:spcPct val="150000"/>
              </a:lnSpc>
            </a:pPr>
            <a:endParaRPr lang="zh-CN" altLang="en-US" dirty="0">
              <a:cs typeface="+mn-ea"/>
              <a:sym typeface="+mn-lt"/>
            </a:endParaRPr>
          </a:p>
          <a:p>
            <a:pPr>
              <a:lnSpc>
                <a:spcPct val="150000"/>
              </a:lnSpc>
            </a:pPr>
            <a:r>
              <a:rPr lang="zh-CN" altLang="en-US" dirty="0">
                <a:cs typeface="+mn-ea"/>
                <a:sym typeface="+mn-lt"/>
              </a:rPr>
              <a:t>代理主键方法：</a:t>
            </a:r>
          </a:p>
          <a:p>
            <a:pPr marL="342900" indent="-342900">
              <a:lnSpc>
                <a:spcPct val="150000"/>
              </a:lnSpc>
              <a:buFont typeface="Arial" panose="020B0604020202020204" pitchFamily="34" charset="0"/>
              <a:buChar char="•"/>
            </a:pPr>
            <a:r>
              <a:rPr lang="zh-CN" altLang="en-US" b="1" dirty="0">
                <a:cs typeface="+mn-ea"/>
                <a:sym typeface="+mn-lt"/>
              </a:rPr>
              <a:t>自增整数类型：</a:t>
            </a:r>
            <a:r>
              <a:rPr lang="zh-CN" altLang="en-US" dirty="0">
                <a:cs typeface="+mn-ea"/>
                <a:sym typeface="+mn-lt"/>
              </a:rPr>
              <a:t>数据库会在插入数据时自动为每一条记录分配一个自增整数，这样就完全不用担心主键重复，也不用自己预先生成主键；</a:t>
            </a:r>
            <a:endParaRPr lang="zh-CN" altLang="en-US" b="1" dirty="0">
              <a:cs typeface="+mn-ea"/>
              <a:sym typeface="+mn-lt"/>
            </a:endParaRPr>
          </a:p>
          <a:p>
            <a:pPr marL="342900" indent="-342900">
              <a:lnSpc>
                <a:spcPct val="150000"/>
              </a:lnSpc>
              <a:buFont typeface="Arial" panose="020B0604020202020204" pitchFamily="34" charset="0"/>
              <a:buChar char="•"/>
            </a:pPr>
            <a:r>
              <a:rPr lang="zh-CN" altLang="en-US" b="1" dirty="0">
                <a:cs typeface="+mn-ea"/>
                <a:sym typeface="+mn-lt"/>
              </a:rPr>
              <a:t>全局唯一GUID类型：</a:t>
            </a:r>
            <a:r>
              <a:rPr lang="zh-CN" altLang="en-US" dirty="0">
                <a:cs typeface="+mn-ea"/>
                <a:sym typeface="+mn-lt"/>
              </a:rPr>
              <a:t>GUID算法通过网卡MAC地址、时间戳和随机数保证任意计算机在任意时间生成的字符串都是不同的。</a:t>
            </a:r>
            <a:endParaRPr lang="zh-CN" altLang="en-US" b="1" dirty="0">
              <a:cs typeface="+mn-ea"/>
              <a:sym typeface="+mn-lt"/>
            </a:endParaRPr>
          </a:p>
          <a:p>
            <a:pPr>
              <a:lnSpc>
                <a:spcPct val="150000"/>
              </a:lnSpc>
            </a:pPr>
            <a:endParaRPr lang="en-US" altLang="zh-CN" dirty="0">
              <a:cs typeface="+mn-ea"/>
              <a:sym typeface="+mn-lt"/>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35" name="文本框 34"/>
          <p:cNvSpPr txBox="1"/>
          <p:nvPr/>
        </p:nvSpPr>
        <p:spPr>
          <a:xfrm>
            <a:off x="515620" y="2191385"/>
            <a:ext cx="11675745" cy="432562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sz="2400" dirty="0">
                <a:latin typeface="+mn-ea"/>
                <a:sym typeface="+mn-ea"/>
              </a:rPr>
              <a:t># 将students_id设为学生表的主键 </a:t>
            </a:r>
            <a:endParaRPr sz="2400" dirty="0">
              <a:solidFill>
                <a:schemeClr val="tx2"/>
              </a:solidFill>
              <a:latin typeface="+mn-ea"/>
            </a:endParaRPr>
          </a:p>
          <a:p>
            <a:pPr indent="0" algn="l">
              <a:lnSpc>
                <a:spcPct val="120000"/>
              </a:lnSpc>
              <a:spcBef>
                <a:spcPts val="600"/>
              </a:spcBef>
              <a:buSzPct val="60000"/>
              <a:buFont typeface="Wingdings" panose="05000000000000000000" pitchFamily="2" charset="2"/>
              <a:buNone/>
            </a:pPr>
            <a:r>
              <a:rPr dirty="0">
                <a:solidFill>
                  <a:schemeClr val="tx1"/>
                </a:solidFill>
                <a:latin typeface="+mn-ea"/>
              </a:rPr>
              <a:t>alter table school.tb_students add constraint tb_students_pk primary key (</a:t>
            </a:r>
            <a:r>
              <a:rPr lang="en-US" dirty="0">
                <a:solidFill>
                  <a:schemeClr val="tx1"/>
                </a:solidFill>
                <a:latin typeface="+mn-ea"/>
              </a:rPr>
              <a:t>students_</a:t>
            </a:r>
            <a:r>
              <a:rPr dirty="0">
                <a:solidFill>
                  <a:schemeClr val="tx1"/>
                </a:solidFill>
                <a:latin typeface="+mn-ea"/>
              </a:rPr>
              <a:t>id);</a:t>
            </a:r>
            <a:r>
              <a:rPr dirty="0">
                <a:latin typeface="+mn-ea"/>
              </a:rPr>
              <a:t>  </a:t>
            </a:r>
          </a:p>
          <a:p>
            <a:pPr indent="0" algn="l">
              <a:lnSpc>
                <a:spcPct val="120000"/>
              </a:lnSpc>
              <a:spcBef>
                <a:spcPts val="600"/>
              </a:spcBef>
              <a:buSzPct val="60000"/>
              <a:buFont typeface="Wingdings" panose="05000000000000000000" pitchFamily="2" charset="2"/>
              <a:buNone/>
            </a:pPr>
            <a:endParaRPr dirty="0">
              <a:latin typeface="+mn-ea"/>
            </a:endParaRPr>
          </a:p>
          <a:p>
            <a:pPr indent="0" algn="l">
              <a:lnSpc>
                <a:spcPct val="120000"/>
              </a:lnSpc>
              <a:spcBef>
                <a:spcPts val="600"/>
              </a:spcBef>
              <a:buSzPct val="60000"/>
              <a:buFont typeface="Wingdings" panose="05000000000000000000" pitchFamily="2" charset="2"/>
              <a:buNone/>
            </a:pPr>
            <a:r>
              <a:rPr sz="2400" dirty="0">
                <a:latin typeface="+mn-ea"/>
              </a:rPr>
              <a:t># </a:t>
            </a:r>
            <a:r>
              <a:rPr sz="2400" dirty="0">
                <a:latin typeface="+mn-ea"/>
                <a:sym typeface="+mn-ea"/>
              </a:rPr>
              <a:t>将teacher_id设为</a:t>
            </a:r>
            <a:r>
              <a:rPr lang="zh-CN" sz="2400" dirty="0">
                <a:latin typeface="+mn-ea"/>
                <a:sym typeface="+mn-ea"/>
              </a:rPr>
              <a:t>老师表</a:t>
            </a:r>
            <a:r>
              <a:rPr sz="2400" dirty="0">
                <a:latin typeface="+mn-ea"/>
                <a:sym typeface="+mn-ea"/>
              </a:rPr>
              <a:t>主键</a:t>
            </a:r>
            <a:endParaRPr sz="2400" dirty="0">
              <a:latin typeface="+mn-ea"/>
            </a:endParaRPr>
          </a:p>
          <a:p>
            <a:pPr indent="0" algn="l">
              <a:lnSpc>
                <a:spcPct val="120000"/>
              </a:lnSpc>
              <a:spcBef>
                <a:spcPts val="600"/>
              </a:spcBef>
              <a:buSzPct val="60000"/>
              <a:buFont typeface="Wingdings" panose="05000000000000000000" pitchFamily="2" charset="2"/>
              <a:buNone/>
            </a:pPr>
            <a:r>
              <a:rPr sz="2000" dirty="0">
                <a:solidFill>
                  <a:schemeClr val="tx1"/>
                </a:solidFill>
                <a:latin typeface="+mn-ea"/>
              </a:rPr>
              <a:t>alter table school.tb_teachers add constraint tb_teachers_pk primary key (teacher_id); </a:t>
            </a:r>
          </a:p>
          <a:p>
            <a:pPr indent="0" algn="l">
              <a:lnSpc>
                <a:spcPct val="120000"/>
              </a:lnSpc>
              <a:spcBef>
                <a:spcPts val="600"/>
              </a:spcBef>
              <a:buSzPct val="60000"/>
              <a:buFont typeface="Wingdings" panose="05000000000000000000" pitchFamily="2" charset="2"/>
              <a:buNone/>
            </a:pPr>
            <a:endParaRPr sz="2000" dirty="0">
              <a:solidFill>
                <a:schemeClr val="tx1"/>
              </a:solidFill>
              <a:latin typeface="+mn-ea"/>
            </a:endParaRPr>
          </a:p>
          <a:p>
            <a:pPr indent="0" algn="l">
              <a:lnSpc>
                <a:spcPct val="120000"/>
              </a:lnSpc>
              <a:spcBef>
                <a:spcPts val="600"/>
              </a:spcBef>
              <a:buSzPct val="60000"/>
              <a:buFont typeface="Wingdings" panose="05000000000000000000" pitchFamily="2" charset="2"/>
              <a:buNone/>
            </a:pPr>
            <a:r>
              <a:rPr sz="2400" dirty="0">
                <a:latin typeface="+mn-ea"/>
              </a:rPr>
              <a:t># </a:t>
            </a:r>
            <a:r>
              <a:rPr sz="2400" dirty="0">
                <a:latin typeface="+mn-ea"/>
                <a:sym typeface="+mn-ea"/>
              </a:rPr>
              <a:t>将college_id设为</a:t>
            </a:r>
            <a:r>
              <a:rPr lang="zh-CN" sz="2400" dirty="0">
                <a:latin typeface="+mn-ea"/>
                <a:sym typeface="+mn-ea"/>
              </a:rPr>
              <a:t>院系表</a:t>
            </a:r>
            <a:r>
              <a:rPr sz="2400" dirty="0">
                <a:latin typeface="+mn-ea"/>
                <a:sym typeface="+mn-ea"/>
              </a:rPr>
              <a:t>主键</a:t>
            </a:r>
            <a:endParaRPr sz="2400" dirty="0">
              <a:latin typeface="+mn-ea"/>
            </a:endParaRPr>
          </a:p>
          <a:p>
            <a:pPr indent="0" algn="l">
              <a:lnSpc>
                <a:spcPct val="120000"/>
              </a:lnSpc>
              <a:spcBef>
                <a:spcPts val="600"/>
              </a:spcBef>
              <a:buSzPct val="60000"/>
              <a:buFont typeface="Wingdings" panose="05000000000000000000" pitchFamily="2" charset="2"/>
              <a:buNone/>
            </a:pPr>
            <a:r>
              <a:rPr lang="en-US" sz="2000" dirty="0">
                <a:solidFill>
                  <a:schemeClr val="tx1"/>
                </a:solidFill>
                <a:latin typeface="+mn-ea"/>
              </a:rPr>
              <a:t>alter table school.tb_colleges </a:t>
            </a:r>
            <a:r>
              <a:rPr sz="2000" dirty="0">
                <a:solidFill>
                  <a:schemeClr val="tx1"/>
                </a:solidFill>
                <a:latin typeface="+mn-ea"/>
              </a:rPr>
              <a:t>add constraint tb_colleges_pk</a:t>
            </a:r>
            <a:r>
              <a:rPr lang="en-US" sz="2000" dirty="0">
                <a:solidFill>
                  <a:schemeClr val="tx1"/>
                </a:solidFill>
                <a:latin typeface="+mn-ea"/>
              </a:rPr>
              <a:t> </a:t>
            </a:r>
            <a:r>
              <a:rPr sz="2000" dirty="0">
                <a:solidFill>
                  <a:schemeClr val="tx1"/>
                </a:solidFill>
                <a:latin typeface="+mn-ea"/>
              </a:rPr>
              <a:t>primary key (</a:t>
            </a:r>
            <a:r>
              <a:rPr lang="en-US" sz="2000" dirty="0">
                <a:solidFill>
                  <a:schemeClr val="tx1"/>
                </a:solidFill>
                <a:latin typeface="+mn-ea"/>
              </a:rPr>
              <a:t>c</a:t>
            </a:r>
            <a:r>
              <a:rPr sz="2000" dirty="0">
                <a:solidFill>
                  <a:schemeClr val="tx1"/>
                </a:solidFill>
                <a:latin typeface="+mn-ea"/>
              </a:rPr>
              <a:t>ollege_</a:t>
            </a:r>
            <a:r>
              <a:rPr lang="en-US" sz="2000" dirty="0">
                <a:solidFill>
                  <a:schemeClr val="tx1"/>
                </a:solidFill>
                <a:latin typeface="+mn-ea"/>
              </a:rPr>
              <a:t>id</a:t>
            </a:r>
            <a:r>
              <a:rPr sz="2000" dirty="0">
                <a:solidFill>
                  <a:schemeClr val="tx1"/>
                </a:solidFill>
                <a:latin typeface="+mn-ea"/>
              </a:rPr>
              <a:t>);  </a:t>
            </a:r>
          </a:p>
          <a:p>
            <a:pPr indent="0" algn="l">
              <a:lnSpc>
                <a:spcPct val="120000"/>
              </a:lnSpc>
              <a:spcBef>
                <a:spcPts val="600"/>
              </a:spcBef>
              <a:buSzPct val="60000"/>
              <a:buFont typeface="Wingdings" panose="05000000000000000000" pitchFamily="2" charset="2"/>
              <a:buNone/>
            </a:pPr>
            <a:r>
              <a:rPr sz="2000" dirty="0">
                <a:solidFill>
                  <a:schemeClr val="tx1"/>
                </a:solidFill>
                <a:latin typeface="+mn-ea"/>
              </a:rPr>
              <a:t> 	</a:t>
            </a:r>
            <a:r>
              <a:rPr sz="2400" dirty="0">
                <a:solidFill>
                  <a:schemeClr val="tx1"/>
                </a:solidFill>
                <a:latin typeface="+mn-ea"/>
              </a:rPr>
              <a:t>		</a:t>
            </a:r>
          </a:p>
        </p:txBody>
      </p:sp>
      <p:sp>
        <p:nvSpPr>
          <p:cNvPr id="12" name="文本框 11"/>
          <p:cNvSpPr txBox="1"/>
          <p:nvPr/>
        </p:nvSpPr>
        <p:spPr>
          <a:xfrm>
            <a:off x="515938" y="1385739"/>
            <a:ext cx="7184575"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school 数据库表的主键</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35" name="文本框 34"/>
          <p:cNvSpPr txBox="1"/>
          <p:nvPr/>
        </p:nvSpPr>
        <p:spPr>
          <a:xfrm>
            <a:off x="515620" y="2191385"/>
            <a:ext cx="11675745" cy="461835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sz="2400" dirty="0">
                <a:latin typeface="+mn-ea"/>
                <a:sym typeface="+mn-ea"/>
              </a:rPr>
              <a:t># 将</a:t>
            </a:r>
            <a:r>
              <a:rPr lang="en-US" sz="2400" dirty="0">
                <a:latin typeface="+mn-ea"/>
                <a:sym typeface="+mn-ea"/>
              </a:rPr>
              <a:t>course_id</a:t>
            </a:r>
            <a:r>
              <a:rPr sz="2400" dirty="0">
                <a:latin typeface="+mn-ea"/>
                <a:sym typeface="+mn-ea"/>
              </a:rPr>
              <a:t>设为</a:t>
            </a:r>
            <a:r>
              <a:rPr lang="zh-CN" sz="2400" dirty="0">
                <a:latin typeface="+mn-ea"/>
                <a:sym typeface="+mn-ea"/>
              </a:rPr>
              <a:t>课程表</a:t>
            </a:r>
            <a:r>
              <a:rPr sz="2400" dirty="0">
                <a:latin typeface="+mn-ea"/>
                <a:sym typeface="+mn-ea"/>
              </a:rPr>
              <a:t>主键 </a:t>
            </a:r>
            <a:endParaRPr sz="2400" dirty="0">
              <a:latin typeface="+mn-ea"/>
            </a:endParaRPr>
          </a:p>
          <a:p>
            <a:pPr indent="0" algn="l">
              <a:lnSpc>
                <a:spcPct val="120000"/>
              </a:lnSpc>
              <a:spcBef>
                <a:spcPts val="600"/>
              </a:spcBef>
              <a:buSzPct val="60000"/>
              <a:buFont typeface="Wingdings" panose="05000000000000000000" pitchFamily="2" charset="2"/>
              <a:buNone/>
            </a:pPr>
            <a:r>
              <a:rPr dirty="0">
                <a:solidFill>
                  <a:schemeClr val="tx1"/>
                </a:solidFill>
                <a:latin typeface="+mn-ea"/>
                <a:sym typeface="+mn-ea"/>
              </a:rPr>
              <a:t>alter table school.tb_courses add constraint tb_courses_pk primary key (course_id);  	</a:t>
            </a:r>
          </a:p>
          <a:p>
            <a:pPr indent="0" algn="l">
              <a:lnSpc>
                <a:spcPct val="120000"/>
              </a:lnSpc>
              <a:spcBef>
                <a:spcPts val="600"/>
              </a:spcBef>
              <a:buSzPct val="60000"/>
              <a:buFont typeface="Wingdings" panose="05000000000000000000" pitchFamily="2" charset="2"/>
              <a:buNone/>
            </a:pPr>
            <a:r>
              <a:rPr sz="2400" dirty="0">
                <a:solidFill>
                  <a:schemeClr val="tx1"/>
                </a:solidFill>
                <a:latin typeface="+mn-ea"/>
              </a:rPr>
              <a:t>	</a:t>
            </a:r>
          </a:p>
          <a:p>
            <a:pPr indent="0" algn="l">
              <a:lnSpc>
                <a:spcPct val="120000"/>
              </a:lnSpc>
              <a:spcBef>
                <a:spcPts val="600"/>
              </a:spcBef>
              <a:buSzPct val="60000"/>
              <a:buFont typeface="Wingdings" panose="05000000000000000000" pitchFamily="2" charset="2"/>
              <a:buNone/>
            </a:pPr>
            <a:r>
              <a:rPr lang="en-US" sz="2400" dirty="0">
                <a:latin typeface="+mn-ea"/>
              </a:rPr>
              <a:t># 将</a:t>
            </a:r>
            <a:r>
              <a:rPr lang="en-US" sz="2400" dirty="0">
                <a:latin typeface="+mn-ea"/>
                <a:sym typeface="+mn-ea"/>
              </a:rPr>
              <a:t>course_id, teacher_id设为开课表主键</a:t>
            </a:r>
            <a:endParaRPr lang="en-US" sz="2400" dirty="0">
              <a:latin typeface="+mn-ea"/>
            </a:endParaRPr>
          </a:p>
          <a:p>
            <a:pPr indent="0" algn="l">
              <a:lnSpc>
                <a:spcPct val="120000"/>
              </a:lnSpc>
              <a:spcBef>
                <a:spcPts val="600"/>
              </a:spcBef>
              <a:buSzPct val="60000"/>
              <a:buFont typeface="Wingdings" panose="05000000000000000000" pitchFamily="2" charset="2"/>
              <a:buNone/>
            </a:pPr>
            <a:r>
              <a:rPr sz="2000" dirty="0">
                <a:solidFill>
                  <a:schemeClr val="tx1"/>
                </a:solidFill>
                <a:latin typeface="+mn-ea"/>
              </a:rPr>
              <a:t>alter table tb_class_open add constraint tb_class_open_pk  primary key (course_id, teacher_id</a:t>
            </a:r>
            <a:r>
              <a:rPr lang="en-US" sz="2000" dirty="0">
                <a:solidFill>
                  <a:schemeClr val="tx1"/>
                </a:solidFill>
                <a:latin typeface="+mn-ea"/>
              </a:rPr>
              <a:t>, </a:t>
            </a:r>
            <a:r>
              <a:rPr dirty="0">
                <a:solidFill>
                  <a:schemeClr val="tx1"/>
                </a:solidFill>
                <a:latin typeface="+mn-ea"/>
                <a:sym typeface="+mn-ea"/>
              </a:rPr>
              <a:t>trimester</a:t>
            </a:r>
            <a:r>
              <a:rPr sz="2000" dirty="0">
                <a:solidFill>
                  <a:schemeClr val="tx1"/>
                </a:solidFill>
                <a:latin typeface="+mn-ea"/>
              </a:rPr>
              <a:t>); </a:t>
            </a:r>
          </a:p>
          <a:p>
            <a:pPr indent="0" algn="l">
              <a:lnSpc>
                <a:spcPct val="120000"/>
              </a:lnSpc>
              <a:spcBef>
                <a:spcPts val="600"/>
              </a:spcBef>
              <a:buSzPct val="60000"/>
              <a:buFont typeface="Wingdings" panose="05000000000000000000" pitchFamily="2" charset="2"/>
              <a:buNone/>
            </a:pPr>
            <a:endParaRPr sz="2000" dirty="0">
              <a:solidFill>
                <a:schemeClr val="tx1"/>
              </a:solidFill>
              <a:latin typeface="+mn-ea"/>
            </a:endParaRPr>
          </a:p>
          <a:p>
            <a:pPr indent="0" algn="l">
              <a:lnSpc>
                <a:spcPct val="120000"/>
              </a:lnSpc>
              <a:spcBef>
                <a:spcPts val="600"/>
              </a:spcBef>
              <a:buSzPct val="60000"/>
              <a:buFont typeface="Wingdings" panose="05000000000000000000" pitchFamily="2" charset="2"/>
              <a:buNone/>
            </a:pPr>
            <a:r>
              <a:rPr lang="en-US" sz="2400" dirty="0">
                <a:latin typeface="+mn-ea"/>
              </a:rPr>
              <a:t># 将</a:t>
            </a:r>
            <a:r>
              <a:rPr lang="en-US" sz="2400" dirty="0">
                <a:latin typeface="+mn-ea"/>
                <a:sym typeface="+mn-ea"/>
              </a:rPr>
              <a:t>student_id, course_id, trimester设为选课表主键</a:t>
            </a:r>
            <a:endParaRPr lang="en-US" sz="2400" dirty="0">
              <a:latin typeface="+mn-ea"/>
            </a:endParaRPr>
          </a:p>
          <a:p>
            <a:pPr indent="0" algn="l">
              <a:lnSpc>
                <a:spcPct val="120000"/>
              </a:lnSpc>
              <a:spcBef>
                <a:spcPts val="600"/>
              </a:spcBef>
              <a:buSzPct val="60000"/>
              <a:buFont typeface="Wingdings" panose="05000000000000000000" pitchFamily="2" charset="2"/>
              <a:buNone/>
            </a:pPr>
            <a:r>
              <a:rPr sz="2000" dirty="0">
                <a:solidFill>
                  <a:schemeClr val="tx1"/>
                </a:solidFill>
                <a:latin typeface="+mn-ea"/>
              </a:rPr>
              <a:t>alter table tb_class_select add constraint tb_class_select_pk  primary key (student_id, course_id, trimester);	</a:t>
            </a:r>
          </a:p>
        </p:txBody>
      </p:sp>
      <p:sp>
        <p:nvSpPr>
          <p:cNvPr id="12" name="文本框 11"/>
          <p:cNvSpPr txBox="1"/>
          <p:nvPr/>
        </p:nvSpPr>
        <p:spPr>
          <a:xfrm>
            <a:off x="515938" y="1385739"/>
            <a:ext cx="7184575"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school 数据库表的主键</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外键</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6569" y="2137781"/>
            <a:ext cx="10980000" cy="332295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nSpc>
                <a:spcPct val="150000"/>
              </a:lnSpc>
            </a:pPr>
            <a:r>
              <a:rPr lang="zh-CN" altLang="en-US" sz="2800" dirty="0">
                <a:cs typeface="+mn-ea"/>
                <a:sym typeface="+mn-lt"/>
              </a:rPr>
              <a:t>关系型数据库中，</a:t>
            </a:r>
            <a:r>
              <a:rPr lang="zh-CN" altLang="en-US" sz="2800" b="1" dirty="0">
                <a:cs typeface="+mn-ea"/>
                <a:sym typeface="+mn-lt"/>
              </a:rPr>
              <a:t>表的外键是另一表的主键</a:t>
            </a:r>
            <a:r>
              <a:rPr lang="zh-CN" altLang="en-US" sz="2800" dirty="0">
                <a:cs typeface="+mn-ea"/>
                <a:sym typeface="+mn-lt"/>
              </a:rPr>
              <a:t>，外键可以有重复的, 可以是空值。</a:t>
            </a:r>
          </a:p>
          <a:p>
            <a:pPr>
              <a:lnSpc>
                <a:spcPct val="150000"/>
              </a:lnSpc>
            </a:pPr>
            <a:endParaRPr lang="zh-CN" altLang="en-US" sz="2800" dirty="0">
              <a:cs typeface="+mn-ea"/>
            </a:endParaRPr>
          </a:p>
          <a:p>
            <a:pPr>
              <a:lnSpc>
                <a:spcPct val="150000"/>
              </a:lnSpc>
            </a:pPr>
            <a:r>
              <a:rPr lang="zh-CN" altLang="en-US" sz="2800" b="1" dirty="0">
                <a:cs typeface="+mn-ea"/>
              </a:rPr>
              <a:t>外键作用：</a:t>
            </a:r>
            <a:r>
              <a:rPr lang="zh-CN" altLang="en-US" sz="2800" dirty="0">
                <a:cs typeface="+mn-ea"/>
                <a:sym typeface="+mn-lt"/>
              </a:rPr>
              <a:t>外键用于与另一张表的关联。是能确定另一张表记录的字段，用于保持数据的一致性，使用外键还可以实现一些约束。</a:t>
            </a:r>
            <a:endParaRPr lang="zh-CN" altLang="en-US" sz="2800" dirty="0">
              <a:cs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64b5fcd-7237-4ccf-92bd-0f4802c86554"/>
  <p:tag name="COMMONDATA" val="eyJoZGlkIjoiMDRjYjNkMzQ4OGQ2YTgxODgwOTAyZWVlNTA1MmZkOTUifQ=="/>
</p:tagLst>
</file>

<file path=ppt/tags/tag10.xml><?xml version="1.0" encoding="utf-8"?>
<p:tagLst xmlns:a="http://schemas.openxmlformats.org/drawingml/2006/main" xmlns:r="http://schemas.openxmlformats.org/officeDocument/2006/relationships" xmlns:p="http://schemas.openxmlformats.org/presentationml/2006/main">
  <p:tag name="ISLIDE.ICON" val="#80511;"/>
</p:tagLst>
</file>

<file path=ppt/tags/tag11.xml><?xml version="1.0" encoding="utf-8"?>
<p:tagLst xmlns:a="http://schemas.openxmlformats.org/drawingml/2006/main" xmlns:r="http://schemas.openxmlformats.org/officeDocument/2006/relationships" xmlns:p="http://schemas.openxmlformats.org/presentationml/2006/main">
  <p:tag name="ISLIDE.ICON" val="#80511;"/>
</p:tagLst>
</file>

<file path=ppt/tags/tag12.xml><?xml version="1.0" encoding="utf-8"?>
<p:tagLst xmlns:a="http://schemas.openxmlformats.org/drawingml/2006/main" xmlns:r="http://schemas.openxmlformats.org/officeDocument/2006/relationships" xmlns:p="http://schemas.openxmlformats.org/presentationml/2006/main">
  <p:tag name="ISLIDE.ICON" val="#8051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ISLIDE.ICON" val="#80511;"/>
</p:tagLst>
</file>

<file path=ppt/tags/tag15.xml><?xml version="1.0" encoding="utf-8"?>
<p:tagLst xmlns:a="http://schemas.openxmlformats.org/drawingml/2006/main" xmlns:r="http://schemas.openxmlformats.org/officeDocument/2006/relationships" xmlns:p="http://schemas.openxmlformats.org/presentationml/2006/main">
  <p:tag name="ISLIDE.ICON" val="#80511;"/>
</p:tagLst>
</file>

<file path=ppt/tags/tag16.xml><?xml version="1.0" encoding="utf-8"?>
<p:tagLst xmlns:a="http://schemas.openxmlformats.org/drawingml/2006/main" xmlns:r="http://schemas.openxmlformats.org/officeDocument/2006/relationships" xmlns:p="http://schemas.openxmlformats.org/presentationml/2006/main">
  <p:tag name="ISLIDE.ICON" val="#80511;"/>
</p:tagLst>
</file>

<file path=ppt/tags/tag17.xml><?xml version="1.0" encoding="utf-8"?>
<p:tagLst xmlns:a="http://schemas.openxmlformats.org/drawingml/2006/main" xmlns:r="http://schemas.openxmlformats.org/officeDocument/2006/relationships" xmlns:p="http://schemas.openxmlformats.org/presentationml/2006/main">
  <p:tag name="ISLIDE.ICON" val="#80511;"/>
</p:tagLst>
</file>

<file path=ppt/tags/tag18.xml><?xml version="1.0" encoding="utf-8"?>
<p:tagLst xmlns:a="http://schemas.openxmlformats.org/drawingml/2006/main" xmlns:r="http://schemas.openxmlformats.org/officeDocument/2006/relationships" xmlns:p="http://schemas.openxmlformats.org/presentationml/2006/main">
  <p:tag name="ISLIDE.ICON" val="#80511;"/>
</p:tagLst>
</file>

<file path=ppt/tags/tag19.xml><?xml version="1.0" encoding="utf-8"?>
<p:tagLst xmlns:a="http://schemas.openxmlformats.org/drawingml/2006/main" xmlns:r="http://schemas.openxmlformats.org/officeDocument/2006/relationships" xmlns:p="http://schemas.openxmlformats.org/presentationml/2006/main">
  <p:tag name="ISLIDE.ICON" val="#80511;"/>
</p:tagLst>
</file>

<file path=ppt/tags/tag2.xml><?xml version="1.0" encoding="utf-8"?>
<p:tagLst xmlns:a="http://schemas.openxmlformats.org/drawingml/2006/main" xmlns:r="http://schemas.openxmlformats.org/officeDocument/2006/relationships" xmlns:p="http://schemas.openxmlformats.org/presentationml/2006/main">
  <p:tag name="ISLIDE.ICON" val="#80511;"/>
</p:tagLst>
</file>

<file path=ppt/tags/tag20.xml><?xml version="1.0" encoding="utf-8"?>
<p:tagLst xmlns:a="http://schemas.openxmlformats.org/drawingml/2006/main" xmlns:r="http://schemas.openxmlformats.org/officeDocument/2006/relationships" xmlns:p="http://schemas.openxmlformats.org/presentationml/2006/main">
  <p:tag name="ISLIDE.ICON" val="#80511;"/>
</p:tagLst>
</file>

<file path=ppt/tags/tag21.xml><?xml version="1.0" encoding="utf-8"?>
<p:tagLst xmlns:a="http://schemas.openxmlformats.org/drawingml/2006/main" xmlns:r="http://schemas.openxmlformats.org/officeDocument/2006/relationships" xmlns:p="http://schemas.openxmlformats.org/presentationml/2006/main">
  <p:tag name="ISLIDE.ICON" val="#80511;"/>
</p:tagLst>
</file>

<file path=ppt/tags/tag22.xml><?xml version="1.0" encoding="utf-8"?>
<p:tagLst xmlns:a="http://schemas.openxmlformats.org/drawingml/2006/main" xmlns:r="http://schemas.openxmlformats.org/officeDocument/2006/relationships" xmlns:p="http://schemas.openxmlformats.org/presentationml/2006/main">
  <p:tag name="ISLIDE.ICON" val="#80511;"/>
</p:tagLst>
</file>

<file path=ppt/tags/tag23.xml><?xml version="1.0" encoding="utf-8"?>
<p:tagLst xmlns:a="http://schemas.openxmlformats.org/drawingml/2006/main" xmlns:r="http://schemas.openxmlformats.org/officeDocument/2006/relationships" xmlns:p="http://schemas.openxmlformats.org/presentationml/2006/main">
  <p:tag name="ISLIDE.ICON" val="#80511;"/>
</p:tagLst>
</file>

<file path=ppt/tags/tag24.xml><?xml version="1.0" encoding="utf-8"?>
<p:tagLst xmlns:a="http://schemas.openxmlformats.org/drawingml/2006/main" xmlns:r="http://schemas.openxmlformats.org/officeDocument/2006/relationships" xmlns:p="http://schemas.openxmlformats.org/presentationml/2006/main">
  <p:tag name="ISLIDE.ICON" val="#80511;"/>
</p:tagLst>
</file>

<file path=ppt/tags/tag25.xml><?xml version="1.0" encoding="utf-8"?>
<p:tagLst xmlns:a="http://schemas.openxmlformats.org/drawingml/2006/main" xmlns:r="http://schemas.openxmlformats.org/officeDocument/2006/relationships" xmlns:p="http://schemas.openxmlformats.org/presentationml/2006/main">
  <p:tag name="ISLIDE.ICON" val="#80511;"/>
</p:tagLst>
</file>

<file path=ppt/tags/tag26.xml><?xml version="1.0" encoding="utf-8"?>
<p:tagLst xmlns:a="http://schemas.openxmlformats.org/drawingml/2006/main" xmlns:r="http://schemas.openxmlformats.org/officeDocument/2006/relationships" xmlns:p="http://schemas.openxmlformats.org/presentationml/2006/main">
  <p:tag name="ISLIDE.ICON" val="#80511;"/>
</p:tagLst>
</file>

<file path=ppt/tags/tag27.xml><?xml version="1.0" encoding="utf-8"?>
<p:tagLst xmlns:a="http://schemas.openxmlformats.org/drawingml/2006/main" xmlns:r="http://schemas.openxmlformats.org/officeDocument/2006/relationships" xmlns:p="http://schemas.openxmlformats.org/presentationml/2006/main">
  <p:tag name="ISLIDE.ICON" val="#80511;"/>
</p:tagLst>
</file>

<file path=ppt/tags/tag28.xml><?xml version="1.0" encoding="utf-8"?>
<p:tagLst xmlns:a="http://schemas.openxmlformats.org/drawingml/2006/main" xmlns:r="http://schemas.openxmlformats.org/officeDocument/2006/relationships" xmlns:p="http://schemas.openxmlformats.org/presentationml/2006/main">
  <p:tag name="ISLIDE.ICON" val="#80511;"/>
</p:tagLst>
</file>

<file path=ppt/tags/tag29.xml><?xml version="1.0" encoding="utf-8"?>
<p:tagLst xmlns:a="http://schemas.openxmlformats.org/drawingml/2006/main" xmlns:r="http://schemas.openxmlformats.org/officeDocument/2006/relationships" xmlns:p="http://schemas.openxmlformats.org/presentationml/2006/main">
  <p:tag name="ISLIDE.ICON" val="#80511;"/>
</p:tagLst>
</file>

<file path=ppt/tags/tag3.xml><?xml version="1.0" encoding="utf-8"?>
<p:tagLst xmlns:a="http://schemas.openxmlformats.org/drawingml/2006/main" xmlns:r="http://schemas.openxmlformats.org/officeDocument/2006/relationships" xmlns:p="http://schemas.openxmlformats.org/presentationml/2006/main">
  <p:tag name="ISLIDE.ICON" val="#80511;"/>
</p:tagLst>
</file>

<file path=ppt/tags/tag30.xml><?xml version="1.0" encoding="utf-8"?>
<p:tagLst xmlns:a="http://schemas.openxmlformats.org/drawingml/2006/main" xmlns:r="http://schemas.openxmlformats.org/officeDocument/2006/relationships" xmlns:p="http://schemas.openxmlformats.org/presentationml/2006/main">
  <p:tag name="ISLIDE.ICON" val="#80511;"/>
</p:tagLst>
</file>

<file path=ppt/tags/tag31.xml><?xml version="1.0" encoding="utf-8"?>
<p:tagLst xmlns:a="http://schemas.openxmlformats.org/drawingml/2006/main" xmlns:r="http://schemas.openxmlformats.org/officeDocument/2006/relationships" xmlns:p="http://schemas.openxmlformats.org/presentationml/2006/main">
  <p:tag name="ISLIDE.ICON" val="#80511;"/>
</p:tagLst>
</file>

<file path=ppt/tags/tag32.xml><?xml version="1.0" encoding="utf-8"?>
<p:tagLst xmlns:a="http://schemas.openxmlformats.org/drawingml/2006/main" xmlns:r="http://schemas.openxmlformats.org/officeDocument/2006/relationships" xmlns:p="http://schemas.openxmlformats.org/presentationml/2006/main">
  <p:tag name="ISLIDE.ICON" val="#80511;"/>
</p:tagLst>
</file>

<file path=ppt/tags/tag33.xml><?xml version="1.0" encoding="utf-8"?>
<p:tagLst xmlns:a="http://schemas.openxmlformats.org/drawingml/2006/main" xmlns:r="http://schemas.openxmlformats.org/officeDocument/2006/relationships" xmlns:p="http://schemas.openxmlformats.org/presentationml/2006/main">
  <p:tag name="ISLIDE.ICON" val="#80511;"/>
</p:tagLst>
</file>

<file path=ppt/tags/tag34.xml><?xml version="1.0" encoding="utf-8"?>
<p:tagLst xmlns:a="http://schemas.openxmlformats.org/drawingml/2006/main" xmlns:r="http://schemas.openxmlformats.org/officeDocument/2006/relationships" xmlns:p="http://schemas.openxmlformats.org/presentationml/2006/main">
  <p:tag name="ISLIDE.ICON" val="#80511;"/>
</p:tagLst>
</file>

<file path=ppt/tags/tag35.xml><?xml version="1.0" encoding="utf-8"?>
<p:tagLst xmlns:a="http://schemas.openxmlformats.org/drawingml/2006/main" xmlns:r="http://schemas.openxmlformats.org/officeDocument/2006/relationships" xmlns:p="http://schemas.openxmlformats.org/presentationml/2006/main">
  <p:tag name="ISLIDE.ICON" val="#80511;"/>
</p:tagLst>
</file>

<file path=ppt/tags/tag36.xml><?xml version="1.0" encoding="utf-8"?>
<p:tagLst xmlns:a="http://schemas.openxmlformats.org/drawingml/2006/main" xmlns:r="http://schemas.openxmlformats.org/officeDocument/2006/relationships" xmlns:p="http://schemas.openxmlformats.org/presentationml/2006/main">
  <p:tag name="ISLIDE.ICON" val="#80511;"/>
</p:tagLst>
</file>

<file path=ppt/tags/tag4.xml><?xml version="1.0" encoding="utf-8"?>
<p:tagLst xmlns:a="http://schemas.openxmlformats.org/drawingml/2006/main" xmlns:r="http://schemas.openxmlformats.org/officeDocument/2006/relationships" xmlns:p="http://schemas.openxmlformats.org/presentationml/2006/main">
  <p:tag name="ISLIDE.ICON" val="#80511;"/>
</p:tagLst>
</file>

<file path=ppt/tags/tag5.xml><?xml version="1.0" encoding="utf-8"?>
<p:tagLst xmlns:a="http://schemas.openxmlformats.org/drawingml/2006/main" xmlns:r="http://schemas.openxmlformats.org/officeDocument/2006/relationships" xmlns:p="http://schemas.openxmlformats.org/presentationml/2006/main">
  <p:tag name="ISLIDE.ICON" val="#80511;"/>
</p:tagLst>
</file>

<file path=ppt/tags/tag6.xml><?xml version="1.0" encoding="utf-8"?>
<p:tagLst xmlns:a="http://schemas.openxmlformats.org/drawingml/2006/main" xmlns:r="http://schemas.openxmlformats.org/officeDocument/2006/relationships" xmlns:p="http://schemas.openxmlformats.org/presentationml/2006/main">
  <p:tag name="ISLIDE.ICON" val="#80511;"/>
</p:tagLst>
</file>

<file path=ppt/tags/tag7.xml><?xml version="1.0" encoding="utf-8"?>
<p:tagLst xmlns:a="http://schemas.openxmlformats.org/drawingml/2006/main" xmlns:r="http://schemas.openxmlformats.org/officeDocument/2006/relationships" xmlns:p="http://schemas.openxmlformats.org/presentationml/2006/main">
  <p:tag name="ISLIDE.ICON" val="#80511;"/>
</p:tagLst>
</file>

<file path=ppt/tags/tag8.xml><?xml version="1.0" encoding="utf-8"?>
<p:tagLst xmlns:a="http://schemas.openxmlformats.org/drawingml/2006/main" xmlns:r="http://schemas.openxmlformats.org/officeDocument/2006/relationships" xmlns:p="http://schemas.openxmlformats.org/presentationml/2006/main">
  <p:tag name="ISLIDE.ICON" val="#80511;"/>
</p:tagLst>
</file>

<file path=ppt/tags/tag9.xml><?xml version="1.0" encoding="utf-8"?>
<p:tagLst xmlns:a="http://schemas.openxmlformats.org/drawingml/2006/main" xmlns:r="http://schemas.openxmlformats.org/officeDocument/2006/relationships" xmlns:p="http://schemas.openxmlformats.org/presentationml/2006/main">
  <p:tag name="ISLIDE.ICON" val="#80511;"/>
</p:tagLst>
</file>

<file path=ppt/theme/theme1.xml><?xml version="1.0" encoding="utf-8"?>
<a:theme xmlns:a="http://schemas.openxmlformats.org/drawingml/2006/main" name="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中文为主">
      <a:majorFont>
        <a:latin typeface="Roboto Black"/>
        <a:ea typeface="思源黑体 CN Bold"/>
        <a:cs typeface=""/>
      </a:majorFont>
      <a:minorFont>
        <a:latin typeface="Roboto"/>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2000" dirty="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中文为主">
      <a:majorFont>
        <a:latin typeface="Roboto Black"/>
        <a:ea typeface="思源黑体 CN Bold"/>
        <a:cs typeface=""/>
      </a:majorFont>
      <a:minorFont>
        <a:latin typeface="Roboto"/>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2000" dirty="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欧洲专利局">
      <a:dk1>
        <a:srgbClr val="000000"/>
      </a:dk1>
      <a:lt1>
        <a:srgbClr val="FFFFFF"/>
      </a:lt1>
      <a:dk2>
        <a:srgbClr val="0B2A43"/>
      </a:dk2>
      <a:lt2>
        <a:srgbClr val="404955"/>
      </a:lt2>
      <a:accent1>
        <a:srgbClr val="BE0F05"/>
      </a:accent1>
      <a:accent2>
        <a:srgbClr val="D62D04"/>
      </a:accent2>
      <a:accent3>
        <a:srgbClr val="CC4804"/>
      </a:accent3>
      <a:accent4>
        <a:srgbClr val="D60449"/>
      </a:accent4>
      <a:accent5>
        <a:srgbClr val="CC04AA"/>
      </a:accent5>
      <a:accent6>
        <a:srgbClr val="06BF4C"/>
      </a:accent6>
      <a:hlink>
        <a:srgbClr val="800A04"/>
      </a:hlink>
      <a:folHlink>
        <a:srgbClr val="40050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3758</Words>
  <Application>Microsoft Office PowerPoint</Application>
  <PresentationFormat>宽屏</PresentationFormat>
  <Paragraphs>278</Paragraphs>
  <Slides>39</Slides>
  <Notes>39</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39</vt:i4>
      </vt:variant>
    </vt:vector>
  </HeadingPairs>
  <TitlesOfParts>
    <vt:vector size="52" baseType="lpstr">
      <vt:lpstr>Roboto Black</vt:lpstr>
      <vt:lpstr>Wingdings</vt:lpstr>
      <vt:lpstr>Roboto</vt:lpstr>
      <vt:lpstr>system-ui</vt:lpstr>
      <vt:lpstr>思源黑体 CN Normal</vt:lpstr>
      <vt:lpstr>Arial</vt:lpstr>
      <vt:lpstr>Verdana</vt:lpstr>
      <vt:lpstr>苹方 常规</vt:lpstr>
      <vt:lpstr>-apple-system</vt:lpstr>
      <vt:lpstr>Times New Roman</vt:lpstr>
      <vt:lpstr>思源黑体 CN Bold</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严 昕宇</dc:creator>
  <cp:lastModifiedBy>昕宇 严</cp:lastModifiedBy>
  <cp:revision>58</cp:revision>
  <dcterms:created xsi:type="dcterms:W3CDTF">2021-12-24T07:52:00Z</dcterms:created>
  <dcterms:modified xsi:type="dcterms:W3CDTF">2022-12-20T13:07:35Z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A5A439B20F484A8BBA25D1DD8EA5DC2D</vt:lpwstr>
  </property>
  <property fmtid="{D5CDD505-2E9C-101B-9397-08002B2CF9AE}" pid="3" name="KSOProductBuildVer">
    <vt:lpwstr>2052-11.1.0.12980</vt:lpwstr>
  </property>
</Properties>
</file>